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58" r:id="rId4"/>
    <p:sldId id="306" r:id="rId5"/>
    <p:sldId id="354" r:id="rId6"/>
    <p:sldId id="356" r:id="rId7"/>
    <p:sldId id="357" r:id="rId8"/>
    <p:sldId id="360" r:id="rId9"/>
    <p:sldId id="358" r:id="rId10"/>
    <p:sldId id="355" r:id="rId11"/>
    <p:sldId id="361" r:id="rId12"/>
    <p:sldId id="30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618" autoAdjust="0"/>
    <p:restoredTop sz="94660"/>
  </p:normalViewPr>
  <p:slideViewPr>
    <p:cSldViewPr>
      <p:cViewPr varScale="1">
        <p:scale>
          <a:sx n="53" d="100"/>
          <a:sy n="53" d="100"/>
        </p:scale>
        <p:origin x="-90" y="-56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10/11/2013</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dirty="0"/>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image" Target="../media/image5.gif"/><Relationship Id="rId3" Type="http://schemas.openxmlformats.org/officeDocument/2006/relationships/slide" Target="../slides/slide5.xml"/><Relationship Id="rId7" Type="http://schemas.openxmlformats.org/officeDocument/2006/relationships/image" Target="../media/image2.jpeg"/><Relationship Id="rId12" Type="http://schemas.openxmlformats.org/officeDocument/2006/relationships/slide" Target="../slides/slide2.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image" Target="../media/image4.gif"/><Relationship Id="rId5" Type="http://schemas.openxmlformats.org/officeDocument/2006/relationships/slide" Target="../slides/slide12.xml"/><Relationship Id="rId10" Type="http://schemas.openxmlformats.org/officeDocument/2006/relationships/image" Target="../media/image3.gif"/><Relationship Id="rId4" Type="http://schemas.openxmlformats.org/officeDocument/2006/relationships/slide" Target="../slides/slide9.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10/11/2013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1412776"/>
            <a:ext cx="8684231" cy="5019600"/>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7" name="Title 6"/>
          <p:cNvSpPr>
            <a:spLocks noGrp="1"/>
          </p:cNvSpPr>
          <p:nvPr>
            <p:ph type="title"/>
          </p:nvPr>
        </p:nvSpPr>
        <p:spPr>
          <a:xfrm>
            <a:off x="467544" y="490662"/>
            <a:ext cx="8229600" cy="850106"/>
          </a:xfrm>
        </p:spPr>
        <p:txBody>
          <a:bodyPr lIns="0" tIns="0" rIns="0" bIns="0" rtlCol="0" anchor="b" anchorCtr="0"/>
          <a:lstStyle>
            <a:lvl1pPr algn="ctr">
              <a:defRPr/>
            </a:lvl1pPr>
            <a:extLst/>
          </a:lstStyle>
          <a:p>
            <a:r>
              <a:rPr kumimoji="0" lang="en-US" smtClean="0"/>
              <a:t>Click to edit Master title style</a:t>
            </a:r>
            <a:endParaRPr kumimoji="0" lang="en-US"/>
          </a:p>
        </p:txBody>
      </p:sp>
      <p:sp>
        <p:nvSpPr>
          <p:cNvPr id="8" name="Round Same Side Corner Rectangle 7">
            <a:hlinkClick r:id="rId2" action="ppaction://hlinksldjump"/>
          </p:cNvPr>
          <p:cNvSpPr/>
          <p:nvPr userDrawn="1"/>
        </p:nvSpPr>
        <p:spPr>
          <a:xfrm>
            <a:off x="3822320" y="-27384"/>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LO1</a:t>
            </a:r>
            <a:endParaRPr lang="en-GB" sz="1600" b="1" dirty="0">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4387545" y="-27384"/>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0" name="Round Same Side Corner Rectangle 9">
            <a:hlinkClick r:id="rId2" action="ppaction://hlinksldjump"/>
          </p:cNvPr>
          <p:cNvSpPr/>
          <p:nvPr userDrawn="1"/>
        </p:nvSpPr>
        <p:spPr>
          <a:xfrm>
            <a:off x="5240802" y="-27384"/>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2" name="Round Same Side Corner Rectangle 11">
            <a:hlinkClick r:id="rId4" action="ppaction://hlinksldjump"/>
          </p:cNvPr>
          <p:cNvSpPr/>
          <p:nvPr userDrawn="1"/>
        </p:nvSpPr>
        <p:spPr>
          <a:xfrm>
            <a:off x="6406749"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4" name="Round Same Side Corner Rectangle 13">
            <a:hlinkClick r:id="rId5" action="ppaction://hlinksldjump"/>
          </p:cNvPr>
          <p:cNvSpPr/>
          <p:nvPr userDrawn="1"/>
        </p:nvSpPr>
        <p:spPr>
          <a:xfrm>
            <a:off x="7956376" y="-27384"/>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15" name="Picture 14" descr="home.jpg">
            <a:hlinkClick r:id="rId6" action="ppaction://hlinksldjump"/>
          </p:cNvPr>
          <p:cNvPicPr>
            <a:picLocks noChangeAspect="1"/>
          </p:cNvPicPr>
          <p:nvPr userDrawn="1"/>
        </p:nvPicPr>
        <p:blipFill>
          <a:blip r:embed="rId7"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6" name="Round Same Side Corner Rectangle 15">
            <a:hlinkClick r:id="rId8" action="ppaction://hlinksldjump"/>
          </p:cNvPr>
          <p:cNvSpPr/>
          <p:nvPr userDrawn="1"/>
        </p:nvSpPr>
        <p:spPr>
          <a:xfrm>
            <a:off x="6791446"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userDrawn="1"/>
        </p:nvSpPr>
        <p:spPr>
          <a:xfrm>
            <a:off x="7176143"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18" name="Round Same Side Corner Rectangle 17">
            <a:hlinkClick r:id="rId3" action="ppaction://hlinksldjump"/>
          </p:cNvPr>
          <p:cNvSpPr/>
          <p:nvPr userDrawn="1"/>
        </p:nvSpPr>
        <p:spPr>
          <a:xfrm>
            <a:off x="6022052"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rId9" action="ppaction://hlinksldjump"/>
          </p:cNvPr>
          <p:cNvSpPr/>
          <p:nvPr userDrawn="1"/>
        </p:nvSpPr>
        <p:spPr>
          <a:xfrm>
            <a:off x="7560840"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pic>
        <p:nvPicPr>
          <p:cNvPr id="28" name="Content Placeholder 20" descr="left.gif">
            <a:hlinkClick r:id="" action="ppaction://hlinkshowjump?jump=previousslide"/>
          </p:cNvPr>
          <p:cNvPicPr>
            <a:picLocks noChangeAspect="1"/>
          </p:cNvPicPr>
          <p:nvPr userDrawn="1"/>
        </p:nvPicPr>
        <p:blipFill>
          <a:blip r:embed="rId10" cstate="print"/>
          <a:stretch>
            <a:fillRect/>
          </a:stretch>
        </p:blipFill>
        <p:spPr>
          <a:xfrm>
            <a:off x="7719392" y="6504384"/>
            <a:ext cx="381000" cy="381000"/>
          </a:xfrm>
          <a:prstGeom prst="rect">
            <a:avLst/>
          </a:prstGeom>
        </p:spPr>
      </p:pic>
      <p:pic>
        <p:nvPicPr>
          <p:cNvPr id="29" name="Picture 28" descr="right.gif">
            <a:hlinkClick r:id="" action="ppaction://hlinkshowjump?jump=nextslide"/>
          </p:cNvPr>
          <p:cNvPicPr>
            <a:picLocks noChangeAspect="1"/>
          </p:cNvPicPr>
          <p:nvPr userDrawn="1"/>
        </p:nvPicPr>
        <p:blipFill>
          <a:blip r:embed="rId11" cstate="print"/>
          <a:stretch>
            <a:fillRect/>
          </a:stretch>
        </p:blipFill>
        <p:spPr>
          <a:xfrm>
            <a:off x="8727504" y="6432376"/>
            <a:ext cx="381000" cy="381000"/>
          </a:xfrm>
          <a:prstGeom prst="rect">
            <a:avLst/>
          </a:prstGeom>
        </p:spPr>
      </p:pic>
      <p:pic>
        <p:nvPicPr>
          <p:cNvPr id="30" name="Picture 2" descr="home_2.gif - (8K)">
            <a:hlinkClick r:id="rId12" action="ppaction://hlinksldjump"/>
          </p:cNvPr>
          <p:cNvPicPr>
            <a:picLocks noChangeAspect="1" noChangeArrowheads="1" noCrop="1"/>
          </p:cNvPicPr>
          <p:nvPr userDrawn="1"/>
        </p:nvPicPr>
        <p:blipFill>
          <a:blip r:embed="rId13" cstate="print"/>
          <a:srcRect/>
          <a:stretch>
            <a:fillRect/>
          </a:stretch>
        </p:blipFill>
        <p:spPr bwMode="auto">
          <a:xfrm>
            <a:off x="8100392" y="6527626"/>
            <a:ext cx="666750" cy="285750"/>
          </a:xfrm>
          <a:prstGeom prst="rect">
            <a:avLst/>
          </a:prstGeom>
          <a:noFill/>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5" name="Footer Placeholder 4"/>
          <p:cNvSpPr>
            <a:spLocks noGrp="1"/>
          </p:cNvSpPr>
          <p:nvPr>
            <p:ph type="ftr" sz="quarter" idx="11"/>
          </p:nvPr>
        </p:nvSpPr>
        <p:spPr/>
        <p:txBody>
          <a:bodyPr/>
          <a:lstStyle>
            <a:extLst/>
          </a:lstStyle>
          <a:p>
            <a:endParaRPr lang="en-GB" dirty="0"/>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8" name="Footer Placeholder 7"/>
          <p:cNvSpPr>
            <a:spLocks noGrp="1"/>
          </p:cNvSpPr>
          <p:nvPr>
            <p:ph type="ftr" sz="quarter" idx="11"/>
          </p:nvPr>
        </p:nvSpPr>
        <p:spPr/>
        <p:txBody>
          <a:bodyPr/>
          <a:lstStyle>
            <a:extLst/>
          </a:lstStyle>
          <a:p>
            <a:endParaRPr lang="en-GB" dirty="0"/>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4" name="Footer Placeholder 3"/>
          <p:cNvSpPr>
            <a:spLocks noGrp="1"/>
          </p:cNvSpPr>
          <p:nvPr>
            <p:ph type="ftr" sz="quarter" idx="11"/>
          </p:nvPr>
        </p:nvSpPr>
        <p:spPr/>
        <p:txBody>
          <a:bodyPr/>
          <a:lstStyle>
            <a:extLst/>
          </a:lstStyle>
          <a:p>
            <a:endParaRPr lang="en-GB" dirty="0"/>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dirty="0"/>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10/11/2013</a:t>
            </a:fld>
            <a:endParaRPr lang="en-GB" dirty="0"/>
          </a:p>
        </p:txBody>
      </p:sp>
      <p:sp>
        <p:nvSpPr>
          <p:cNvPr id="3" name="Footer Placeholder 2"/>
          <p:cNvSpPr>
            <a:spLocks noGrp="1"/>
          </p:cNvSpPr>
          <p:nvPr>
            <p:ph type="ftr" sz="quarter" idx="11"/>
          </p:nvPr>
        </p:nvSpPr>
        <p:spPr/>
        <p:txBody>
          <a:bodyPr/>
          <a:lstStyle>
            <a:extLst/>
          </a:lstStyle>
          <a:p>
            <a:endParaRPr lang="en-GB" dirty="0"/>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10/11/2013</a:t>
            </a:fld>
            <a:endParaRPr lang="en-GB" dirty="0"/>
          </a:p>
        </p:txBody>
      </p:sp>
      <p:sp>
        <p:nvSpPr>
          <p:cNvPr id="6" name="Footer Placeholder 5"/>
          <p:cNvSpPr>
            <a:spLocks noGrp="1"/>
          </p:cNvSpPr>
          <p:nvPr>
            <p:ph type="ftr" sz="quarter" idx="11"/>
          </p:nvPr>
        </p:nvSpPr>
        <p:spPr/>
        <p:txBody>
          <a:bodyPr/>
          <a:lstStyle>
            <a:extLst/>
          </a:lstStyle>
          <a:p>
            <a:endParaRPr lang="en-GB" dirty="0"/>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dirty="0"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10/11/2013</a:t>
            </a:fld>
            <a:endParaRPr lang="en-GB"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dirty="0"/>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10/11/2013</a:t>
            </a:fld>
            <a:endParaRPr lang="en-GB"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hyperlink" Target="http://www.google.co.uk/url?sa=i&amp;rct=j&amp;q=&amp;esrc=s&amp;frm=1&amp;source=images&amp;cd=&amp;cad=rja&amp;docid=mr0gHZNIk_C7GM&amp;tbnid=oHz4E4a4vl9hiM:&amp;ved=0CAUQjRw&amp;url=http://www.atarimagazines.com/startv4n2/product_update.html&amp;ei=I616Uuj1K8q10QWJ0oGQCA&amp;bvm=bv.55980276,d.d2k&amp;psig=AFQjCNHNfV6ZtJj8Ox4rVQkCe_ySr-8XOw&amp;ust=1383857821435346" TargetMode="External"/><Relationship Id="rId7" Type="http://schemas.openxmlformats.org/officeDocument/2006/relationships/hyperlink" Target="http://www.google.co.uk/url?sa=i&amp;rct=j&amp;q=&amp;esrc=s&amp;frm=1&amp;source=images&amp;cd=&amp;cad=rja&amp;docid=ijRvnsmKAN8t_M&amp;tbnid=FrwOzbWNLseCOM:&amp;ved=0CAUQjRw&amp;url=http://www.translatorsbuyingguide.com/select_model.php?id=345&amp;ei=7u5-Up2qOuyr0gXIiYCgBA&amp;bvm=bv.56146854,d.d2k&amp;psig=AFQjCNGUcqcCDYLvBXGYMs3IseKSbaOI-w&amp;ust=1384136775981039" TargetMode="External"/><Relationship Id="rId2" Type="http://schemas.openxmlformats.org/officeDocument/2006/relationships/hyperlink" Target="Cube%20Systems.accdb" TargetMode="Externa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www.google.co.uk/url?sa=i&amp;rct=j&amp;q=&amp;esrc=s&amp;frm=1&amp;source=images&amp;cd=&amp;cad=rja&amp;docid=okOXkJLvG7i9hM&amp;tbnid=4knCG91UeOKE5M:&amp;ved=0CAUQjRw&amp;url=http://www.geeky-gadgets.com/text-scanner-concept-a-crutch-for-the-semi-literate-19-12-2010/&amp;ei=y-5-UsS0F4m-0QWM6YHYDg&amp;bvm=bv.56146854,d.d2k&amp;psig=AFQjCNGUcqcCDYLvBXGYMs3IseKSbaOI-w&amp;ust=1384136775981039" TargetMode="External"/><Relationship Id="rId4"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dIKmNjGf0lwwdM&amp;tbnid=jlZXzOdMCeM2NM:&amp;ved=0CAUQjRw&amp;url=http://inavukic.com/2012/06/30/international-criminal-tribunal-for-the-former-yugoslavia-radovan-karadzic-acquitted-mid-trial-of-one-charge-of-genocide-the-shock-that-shudders-the-very-backbone-of-humanity/&amp;ei=VPJ-UrDBOqml0QWYsoD4CQ&amp;bvm=bv.56146854,d.d2k&amp;psig=AFQjCNEu3mBh0ukE5i_ErWxwxWVRgeGUug&amp;ust=1384137653413005" TargetMode="External"/><Relationship Id="rId2" Type="http://schemas.openxmlformats.org/officeDocument/2006/relationships/hyperlink" Target="http://whois.domaintools.com/" TargetMode="Externa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www.google.co.uk/url?sa=i&amp;rct=j&amp;q=&amp;esrc=s&amp;frm=1&amp;source=images&amp;cd=&amp;cad=rja&amp;docid=t6riudg5vd8x9M&amp;tbnid=EJPoU9u19JjW7M:&amp;ved=0CAUQjRw&amp;url=http://en.wikipedia.org/wiki/Hitler_Diaries&amp;ei=zvJ-UqusAYOh0QXykIGIBw&amp;bvm=bv.56146854,d.d2k&amp;psig=AFQjCNG2LLY2d3S3bRMSI9hSczXxNvAGDg&amp;ust=1384137793845167" TargetMode="Externa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hyperlink" Target="http://whois.domaintool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02</a:t>
            </a:r>
            <a:endParaRPr lang="en-GB" dirty="0"/>
          </a:p>
        </p:txBody>
      </p:sp>
      <p:sp>
        <p:nvSpPr>
          <p:cNvPr id="3" name="Subtitle 2"/>
          <p:cNvSpPr>
            <a:spLocks noGrp="1"/>
          </p:cNvSpPr>
          <p:nvPr>
            <p:ph type="subTitle" idx="1"/>
          </p:nvPr>
        </p:nvSpPr>
        <p:spPr>
          <a:xfrm>
            <a:off x="1081844" y="2852936"/>
            <a:ext cx="7772400" cy="753497"/>
          </a:xfrm>
        </p:spPr>
        <p:txBody>
          <a:bodyPr>
            <a:normAutofit/>
          </a:bodyPr>
          <a:lstStyle/>
          <a:p>
            <a:r>
              <a:rPr lang="en-GB" sz="4000" dirty="0" smtClean="0"/>
              <a:t>Information Systems</a:t>
            </a:r>
            <a:endParaRPr lang="en-GB" sz="4000" dirty="0"/>
          </a:p>
        </p:txBody>
      </p:sp>
      <p:sp>
        <p:nvSpPr>
          <p:cNvPr id="4" name="TextBox 3"/>
          <p:cNvSpPr txBox="1"/>
          <p:nvPr/>
        </p:nvSpPr>
        <p:spPr>
          <a:xfrm>
            <a:off x="611560" y="4525833"/>
            <a:ext cx="8280920" cy="369332"/>
          </a:xfrm>
          <a:prstGeom prst="rect">
            <a:avLst/>
          </a:prstGeom>
          <a:noFill/>
        </p:spPr>
        <p:txBody>
          <a:bodyPr wrap="square" rtlCol="0">
            <a:spAutoFit/>
          </a:bodyPr>
          <a:lstStyle/>
          <a:p>
            <a:pPr algn="r"/>
            <a:r>
              <a:rPr lang="en-GB" b="1" dirty="0" smtClean="0"/>
              <a:t>LO4 – Be able to use IT tools to produce Management Information</a:t>
            </a:r>
            <a:endParaRPr lang="en-GB" b="1" dirty="0"/>
          </a:p>
        </p:txBody>
      </p:sp>
      <p:pic>
        <p:nvPicPr>
          <p:cNvPr id="5" name="Picture 4" descr="Description: http://www.cooperstc.com/index_htm_files/25897.png"/>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88640"/>
            <a:ext cx="1008112" cy="129614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984776" cy="4896544"/>
          </a:xfrm>
        </p:spPr>
        <p:txBody>
          <a:bodyPr numCol="1">
            <a:noAutofit/>
          </a:bodyPr>
          <a:lstStyle/>
          <a:p>
            <a:r>
              <a:rPr lang="en-GB" sz="1200" dirty="0" smtClean="0">
                <a:latin typeface="Calibri" pitchFamily="34" charset="0"/>
                <a:cs typeface="Calibri" pitchFamily="34" charset="0"/>
              </a:rPr>
              <a:t>Cube Systems is an IT company with a range of Mobile Data Collecting devices on the market. After a period of years their hand scanners for Optical Character recognition have not become cost effective to continue producing and a decision has been made to calculate the cost of discontinuing production. The </a:t>
            </a:r>
            <a:r>
              <a:rPr lang="en-GB" sz="1200" dirty="0">
                <a:latin typeface="Calibri" pitchFamily="34" charset="0"/>
                <a:cs typeface="Calibri" pitchFamily="34" charset="0"/>
              </a:rPr>
              <a:t>product that cannot sell at all and this must be part of the company’s contingency plans and decision making </a:t>
            </a:r>
            <a:r>
              <a:rPr lang="en-GB" sz="1200" dirty="0" smtClean="0">
                <a:latin typeface="Calibri" pitchFamily="34" charset="0"/>
                <a:cs typeface="Calibri" pitchFamily="34" charset="0"/>
              </a:rPr>
              <a:t>process.</a:t>
            </a:r>
          </a:p>
          <a:p>
            <a:r>
              <a:rPr lang="en-GB" sz="1200" dirty="0" smtClean="0">
                <a:latin typeface="Calibri" pitchFamily="34" charset="0"/>
                <a:cs typeface="Calibri" pitchFamily="34" charset="0"/>
              </a:rPr>
              <a:t>In doing so, the </a:t>
            </a:r>
            <a:r>
              <a:rPr lang="en-GB" sz="1200" dirty="0">
                <a:latin typeface="Calibri" pitchFamily="34" charset="0"/>
                <a:cs typeface="Calibri" pitchFamily="34" charset="0"/>
              </a:rPr>
              <a:t>company must consider </a:t>
            </a:r>
            <a:r>
              <a:rPr lang="en-GB" sz="1200" dirty="0" smtClean="0">
                <a:latin typeface="Calibri" pitchFamily="34" charset="0"/>
                <a:cs typeface="Calibri" pitchFamily="34" charset="0"/>
              </a:rPr>
              <a:t>what will happen to faulty </a:t>
            </a:r>
            <a:r>
              <a:rPr lang="en-GB" sz="1200" dirty="0">
                <a:latin typeface="Calibri" pitchFamily="34" charset="0"/>
                <a:cs typeface="Calibri" pitchFamily="34" charset="0"/>
              </a:rPr>
              <a:t>products which need to be </a:t>
            </a:r>
            <a:r>
              <a:rPr lang="en-GB" sz="1200" dirty="0" smtClean="0">
                <a:latin typeface="Calibri" pitchFamily="34" charset="0"/>
                <a:cs typeface="Calibri" pitchFamily="34" charset="0"/>
              </a:rPr>
              <a:t>returned or replaced. </a:t>
            </a:r>
            <a:r>
              <a:rPr lang="en-GB" sz="1200" dirty="0">
                <a:latin typeface="Calibri" pitchFamily="34" charset="0"/>
                <a:cs typeface="Calibri" pitchFamily="34" charset="0"/>
              </a:rPr>
              <a:t>This </a:t>
            </a:r>
            <a:r>
              <a:rPr lang="en-GB" sz="1200" dirty="0" smtClean="0">
                <a:latin typeface="Calibri" pitchFamily="34" charset="0"/>
                <a:cs typeface="Calibri" pitchFamily="34" charset="0"/>
              </a:rPr>
              <a:t>eventual analysis of sales against discontinuing can </a:t>
            </a:r>
            <a:r>
              <a:rPr lang="en-GB" sz="1200" dirty="0">
                <a:latin typeface="Calibri" pitchFamily="34" charset="0"/>
                <a:cs typeface="Calibri" pitchFamily="34" charset="0"/>
              </a:rPr>
              <a:t>be illustrated in a range of formats but a simple </a:t>
            </a:r>
            <a:r>
              <a:rPr lang="en-GB" sz="1200" dirty="0" smtClean="0">
                <a:latin typeface="Calibri" pitchFamily="34" charset="0"/>
                <a:cs typeface="Calibri" pitchFamily="34" charset="0"/>
              </a:rPr>
              <a:t>Spreadsheet </a:t>
            </a:r>
            <a:r>
              <a:rPr lang="en-GB" sz="1200" dirty="0">
                <a:latin typeface="Calibri" pitchFamily="34" charset="0"/>
                <a:cs typeface="Calibri" pitchFamily="34" charset="0"/>
              </a:rPr>
              <a:t>displaying a variety of products which have </a:t>
            </a:r>
            <a:r>
              <a:rPr lang="en-GB" sz="1200" dirty="0" smtClean="0">
                <a:latin typeface="Calibri" pitchFamily="34" charset="0"/>
                <a:cs typeface="Calibri" pitchFamily="34" charset="0"/>
              </a:rPr>
              <a:t>sold against Scanner sales, </a:t>
            </a:r>
            <a:r>
              <a:rPr lang="en-GB" sz="1200" dirty="0">
                <a:latin typeface="Calibri" pitchFamily="34" charset="0"/>
                <a:cs typeface="Calibri" pitchFamily="34" charset="0"/>
              </a:rPr>
              <a:t>returned or stock that is clearly not selling is a very visual </a:t>
            </a:r>
            <a:r>
              <a:rPr lang="en-GB" sz="1200" dirty="0" smtClean="0">
                <a:latin typeface="Calibri" pitchFamily="34" charset="0"/>
                <a:cs typeface="Calibri" pitchFamily="34" charset="0"/>
              </a:rPr>
              <a:t>method of proposing the discontinuation to management. </a:t>
            </a:r>
            <a:r>
              <a:rPr lang="en-GB" sz="1200" dirty="0">
                <a:latin typeface="Calibri" pitchFamily="34" charset="0"/>
                <a:cs typeface="Calibri" pitchFamily="34" charset="0"/>
              </a:rPr>
              <a:t>The </a:t>
            </a:r>
            <a:r>
              <a:rPr lang="en-GB" sz="1200" dirty="0" smtClean="0">
                <a:latin typeface="Calibri" pitchFamily="34" charset="0"/>
                <a:cs typeface="Calibri" pitchFamily="34" charset="0"/>
              </a:rPr>
              <a:t>proposal needs to highlight </a:t>
            </a:r>
            <a:r>
              <a:rPr lang="en-GB" sz="1200" dirty="0">
                <a:latin typeface="Calibri" pitchFamily="34" charset="0"/>
                <a:cs typeface="Calibri" pitchFamily="34" charset="0"/>
              </a:rPr>
              <a:t>what decisions they would make to help to keep the business </a:t>
            </a:r>
            <a:r>
              <a:rPr lang="en-GB" sz="1200" dirty="0" smtClean="0">
                <a:latin typeface="Calibri" pitchFamily="34" charset="0"/>
                <a:cs typeface="Calibri" pitchFamily="34" charset="0"/>
              </a:rPr>
              <a:t>profitable in=f it changes the current product range.</a:t>
            </a:r>
            <a:endParaRPr lang="en-GB" sz="1200" b="1" dirty="0" smtClean="0">
              <a:latin typeface="Calibri" pitchFamily="34" charset="0"/>
              <a:cs typeface="Calibri" pitchFamily="34" charset="0"/>
            </a:endParaRPr>
          </a:p>
          <a:p>
            <a:r>
              <a:rPr lang="en-GB" sz="1200" b="1" dirty="0" smtClean="0">
                <a:latin typeface="Calibri" pitchFamily="34" charset="0"/>
                <a:cs typeface="Calibri" pitchFamily="34" charset="0"/>
              </a:rPr>
              <a:t>Task 3 – P6.3 -</a:t>
            </a:r>
            <a:r>
              <a:rPr lang="en-GB" sz="1200" dirty="0" smtClean="0">
                <a:latin typeface="Calibri" pitchFamily="34" charset="0"/>
                <a:cs typeface="Calibri" pitchFamily="34" charset="0"/>
              </a:rPr>
              <a:t> Using a range of IT tool(s) to evidence the following purposes: </a:t>
            </a:r>
            <a:r>
              <a:rPr lang="en-GB" sz="1200" b="1" dirty="0" smtClean="0">
                <a:latin typeface="Calibri" pitchFamily="34" charset="0"/>
                <a:cs typeface="Calibri" pitchFamily="34" charset="0"/>
              </a:rPr>
              <a:t>(create, annotate and evaluate the techniques used)</a:t>
            </a:r>
            <a:r>
              <a:rPr lang="en-GB" sz="1200" dirty="0" smtClean="0">
                <a:latin typeface="Calibri" pitchFamily="34" charset="0"/>
                <a:cs typeface="Calibri" pitchFamily="34" charset="0"/>
              </a:rPr>
              <a:t> </a:t>
            </a:r>
          </a:p>
          <a:p>
            <a:pPr lvl="1"/>
            <a:r>
              <a:rPr lang="en-GB" sz="1200" dirty="0" smtClean="0">
                <a:latin typeface="Calibri" pitchFamily="34" charset="0"/>
                <a:cs typeface="Calibri" pitchFamily="34" charset="0"/>
              </a:rPr>
              <a:t>An </a:t>
            </a:r>
            <a:r>
              <a:rPr lang="en-GB" sz="1200" dirty="0">
                <a:latin typeface="Calibri" pitchFamily="34" charset="0"/>
                <a:cs typeface="Calibri" pitchFamily="34" charset="0"/>
              </a:rPr>
              <a:t>article for the company newsletter that focuses </a:t>
            </a:r>
            <a:r>
              <a:rPr lang="en-GB" sz="1200" dirty="0" smtClean="0">
                <a:latin typeface="Calibri" pitchFamily="34" charset="0"/>
                <a:cs typeface="Calibri" pitchFamily="34" charset="0"/>
              </a:rPr>
              <a:t>on the discontinuation of older technologies to a make way for newer technologies already embraced by the industry. </a:t>
            </a:r>
            <a:r>
              <a:rPr lang="en-GB" sz="1200" b="1" dirty="0" smtClean="0">
                <a:latin typeface="Calibri" pitchFamily="34" charset="0"/>
                <a:cs typeface="Calibri" pitchFamily="34" charset="0"/>
              </a:rPr>
              <a:t>(DTP)</a:t>
            </a:r>
            <a:endParaRPr lang="en-GB" sz="1200" b="1" dirty="0">
              <a:latin typeface="Calibri" pitchFamily="34" charset="0"/>
              <a:cs typeface="Calibri" pitchFamily="34" charset="0"/>
            </a:endParaRPr>
          </a:p>
          <a:p>
            <a:pPr lvl="1"/>
            <a:r>
              <a:rPr lang="en-GB" sz="1200" dirty="0" smtClean="0">
                <a:latin typeface="Calibri" pitchFamily="34" charset="0"/>
                <a:cs typeface="Calibri" pitchFamily="34" charset="0"/>
              </a:rPr>
              <a:t>A </a:t>
            </a:r>
            <a:r>
              <a:rPr lang="en-GB" sz="1200" dirty="0">
                <a:latin typeface="Calibri" pitchFamily="34" charset="0"/>
                <a:cs typeface="Calibri" pitchFamily="34" charset="0"/>
              </a:rPr>
              <a:t>memo to the director, regarding an emergency boardroom </a:t>
            </a:r>
            <a:r>
              <a:rPr lang="en-GB" sz="1200" dirty="0" smtClean="0">
                <a:latin typeface="Calibri" pitchFamily="34" charset="0"/>
                <a:cs typeface="Calibri" pitchFamily="34" charset="0"/>
              </a:rPr>
              <a:t>meeting to discuss the breakdown of the results of the predictive Modelling Program on company sales and the impact of continuing production of loss leaders.  </a:t>
            </a:r>
            <a:r>
              <a:rPr lang="en-GB" sz="1200" b="1" dirty="0">
                <a:latin typeface="Calibri" pitchFamily="34" charset="0"/>
                <a:cs typeface="Calibri" pitchFamily="34" charset="0"/>
              </a:rPr>
              <a:t>(Word processing software)</a:t>
            </a:r>
            <a:endParaRPr lang="en-GB" sz="1200" dirty="0">
              <a:latin typeface="Calibri" pitchFamily="34" charset="0"/>
              <a:cs typeface="Calibri" pitchFamily="34" charset="0"/>
            </a:endParaRPr>
          </a:p>
          <a:p>
            <a:pPr lvl="1"/>
            <a:r>
              <a:rPr lang="en-GB" sz="1200" dirty="0" smtClean="0">
                <a:latin typeface="Calibri" pitchFamily="34" charset="0"/>
                <a:cs typeface="Calibri" pitchFamily="34" charset="0"/>
              </a:rPr>
              <a:t>A </a:t>
            </a:r>
            <a:r>
              <a:rPr lang="en-GB" sz="1200" dirty="0">
                <a:latin typeface="Calibri" pitchFamily="34" charset="0"/>
                <a:cs typeface="Calibri" pitchFamily="34" charset="0"/>
              </a:rPr>
              <a:t>chart/graph to represent the sales of the product/services offered by your business </a:t>
            </a:r>
            <a:r>
              <a:rPr lang="en-GB" sz="1200" b="1" dirty="0" smtClean="0">
                <a:latin typeface="Calibri" pitchFamily="34" charset="0"/>
                <a:cs typeface="Calibri" pitchFamily="34" charset="0"/>
              </a:rPr>
              <a:t>(Spreadsheet </a:t>
            </a:r>
            <a:r>
              <a:rPr lang="en-GB" sz="1200" b="1" dirty="0">
                <a:latin typeface="Calibri" pitchFamily="34" charset="0"/>
                <a:cs typeface="Calibri" pitchFamily="34" charset="0"/>
              </a:rPr>
              <a:t>software</a:t>
            </a:r>
            <a:r>
              <a:rPr lang="en-GB" sz="1200" b="1" dirty="0" smtClean="0">
                <a:latin typeface="Calibri" pitchFamily="34" charset="0"/>
                <a:cs typeface="Calibri" pitchFamily="34" charset="0"/>
              </a:rPr>
              <a:t>) </a:t>
            </a:r>
            <a:r>
              <a:rPr lang="en-GB" sz="1200" dirty="0" smtClean="0">
                <a:latin typeface="Calibri" pitchFamily="34" charset="0"/>
                <a:cs typeface="Calibri" pitchFamily="34" charset="0"/>
              </a:rPr>
              <a:t>Information can be created from the Database.</a:t>
            </a:r>
          </a:p>
          <a:p>
            <a:pPr lvl="1"/>
            <a:r>
              <a:rPr lang="en-GB" sz="1200" dirty="0" smtClean="0">
                <a:latin typeface="Calibri" pitchFamily="34" charset="0"/>
                <a:cs typeface="Calibri" pitchFamily="34" charset="0"/>
              </a:rPr>
              <a:t>Find a list of alternative scanning technologies on the market and future developments that might assist the company in making a decision on production and R&amp;D </a:t>
            </a:r>
            <a:r>
              <a:rPr lang="en-GB" sz="1200" b="1" dirty="0" smtClean="0">
                <a:latin typeface="Calibri" pitchFamily="34" charset="0"/>
                <a:cs typeface="Calibri" pitchFamily="34" charset="0"/>
              </a:rPr>
              <a:t>(Internet) </a:t>
            </a:r>
            <a:endParaRPr lang="en-GB" sz="1200" dirty="0">
              <a:latin typeface="Calibri" pitchFamily="34" charset="0"/>
              <a:cs typeface="Calibri" pitchFamily="34" charset="0"/>
            </a:endParaRPr>
          </a:p>
          <a:p>
            <a:pPr lvl="1"/>
            <a:r>
              <a:rPr lang="en-GB" sz="1200" dirty="0" smtClean="0">
                <a:latin typeface="Calibri" pitchFamily="34" charset="0"/>
                <a:cs typeface="Calibri" pitchFamily="34" charset="0"/>
              </a:rPr>
              <a:t>A </a:t>
            </a:r>
            <a:r>
              <a:rPr lang="en-GB" sz="1200" dirty="0">
                <a:latin typeface="Calibri" pitchFamily="34" charset="0"/>
                <a:cs typeface="Calibri" pitchFamily="34" charset="0"/>
              </a:rPr>
              <a:t>searchable list of </a:t>
            </a:r>
            <a:r>
              <a:rPr lang="en-GB" sz="1200" dirty="0" smtClean="0">
                <a:latin typeface="Calibri" pitchFamily="34" charset="0"/>
                <a:cs typeface="Calibri" pitchFamily="34" charset="0"/>
              </a:rPr>
              <a:t>recent and prior product sales in report and query form </a:t>
            </a:r>
            <a:r>
              <a:rPr lang="en-GB" sz="1200" b="1" dirty="0" smtClean="0">
                <a:latin typeface="Calibri" pitchFamily="34" charset="0"/>
                <a:cs typeface="Calibri" pitchFamily="34" charset="0"/>
              </a:rPr>
              <a:t>(</a:t>
            </a:r>
            <a:r>
              <a:rPr lang="en-GB" sz="1200" b="1" dirty="0" smtClean="0">
                <a:latin typeface="Calibri" pitchFamily="34" charset="0"/>
                <a:cs typeface="Calibri" pitchFamily="34" charset="0"/>
                <a:hlinkClick r:id="rId2" action="ppaction://hlinkfile"/>
              </a:rPr>
              <a:t>Database</a:t>
            </a:r>
            <a:r>
              <a:rPr lang="en-GB" sz="1200" b="1" dirty="0" smtClean="0">
                <a:latin typeface="Calibri" pitchFamily="34" charset="0"/>
                <a:cs typeface="Calibri" pitchFamily="34" charset="0"/>
              </a:rPr>
              <a:t>)</a:t>
            </a:r>
          </a:p>
          <a:p>
            <a:pPr lvl="1"/>
            <a:r>
              <a:rPr lang="en-GB" sz="1200" dirty="0" smtClean="0">
                <a:latin typeface="Calibri" pitchFamily="34" charset="0"/>
                <a:cs typeface="Calibri" pitchFamily="34" charset="0"/>
              </a:rPr>
              <a:t>Present this information as a presentation using the gathered information and forms above.</a:t>
            </a:r>
            <a:r>
              <a:rPr lang="en-GB" sz="1200" b="1" dirty="0" smtClean="0">
                <a:latin typeface="Calibri" pitchFamily="34" charset="0"/>
                <a:cs typeface="Calibri" pitchFamily="34" charset="0"/>
              </a:rPr>
              <a:t> (Powerpoint)</a:t>
            </a:r>
          </a:p>
        </p:txBody>
      </p:sp>
      <p:sp>
        <p:nvSpPr>
          <p:cNvPr id="3" name="Title 2"/>
          <p:cNvSpPr>
            <a:spLocks noGrp="1"/>
          </p:cNvSpPr>
          <p:nvPr>
            <p:ph type="title"/>
          </p:nvPr>
        </p:nvSpPr>
        <p:spPr>
          <a:xfrm>
            <a:off x="539552" y="332656"/>
            <a:ext cx="8229600" cy="706090"/>
          </a:xfrm>
        </p:spPr>
        <p:txBody>
          <a:bodyPr>
            <a:normAutofit fontScale="90000"/>
          </a:bodyPr>
          <a:lstStyle/>
          <a:p>
            <a:r>
              <a:rPr lang="en-GB" dirty="0" smtClean="0"/>
              <a:t>P6.3 – Preparation of Information</a:t>
            </a:r>
            <a:endParaRPr lang="en-GB" dirty="0"/>
          </a:p>
        </p:txBody>
      </p:sp>
      <p:pic>
        <p:nvPicPr>
          <p:cNvPr id="1026" name="Picture 2" descr="http://www.atarimagazines.com/startv4n2/hand_scanner.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64288" y="1124744"/>
            <a:ext cx="1865299" cy="144016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1822674727"/>
              </p:ext>
            </p:extLst>
          </p:nvPr>
        </p:nvGraphicFramePr>
        <p:xfrm>
          <a:off x="323526" y="6154504"/>
          <a:ext cx="7344816" cy="370840"/>
        </p:xfrm>
        <a:graphic>
          <a:graphicData uri="http://schemas.openxmlformats.org/drawingml/2006/table">
            <a:tbl>
              <a:tblPr firstRow="1" bandRow="1">
                <a:tableStyleId>{5C22544A-7EE6-4342-B048-85BDC9FD1C3A}</a:tableStyleId>
              </a:tblPr>
              <a:tblGrid>
                <a:gridCol w="1008114"/>
                <a:gridCol w="1440158"/>
                <a:gridCol w="1224136"/>
                <a:gridCol w="1224136"/>
                <a:gridCol w="1224136"/>
                <a:gridCol w="1224136"/>
              </a:tblGrid>
              <a:tr h="370840">
                <a:tc>
                  <a:txBody>
                    <a:bodyPr/>
                    <a:lstStyle/>
                    <a:p>
                      <a:pPr algn="ctr"/>
                      <a:r>
                        <a:rPr lang="en-GB" sz="1100" dirty="0" smtClean="0"/>
                        <a:t>DTP</a:t>
                      </a:r>
                      <a:endParaRPr lang="en-GB" sz="1100" dirty="0"/>
                    </a:p>
                  </a:txBody>
                  <a:tcPr/>
                </a:tc>
                <a:tc>
                  <a:txBody>
                    <a:bodyPr/>
                    <a:lstStyle/>
                    <a:p>
                      <a:pPr algn="ctr"/>
                      <a:r>
                        <a:rPr lang="en-GB" sz="1100" dirty="0" smtClean="0"/>
                        <a:t>Word processing</a:t>
                      </a:r>
                      <a:endParaRPr lang="en-GB" sz="1100" dirty="0"/>
                    </a:p>
                  </a:txBody>
                  <a:tcPr/>
                </a:tc>
                <a:tc>
                  <a:txBody>
                    <a:bodyPr/>
                    <a:lstStyle/>
                    <a:p>
                      <a:pPr algn="ctr"/>
                      <a:r>
                        <a:rPr lang="en-GB" sz="1100" dirty="0" smtClean="0"/>
                        <a:t>Spreadsheet</a:t>
                      </a:r>
                      <a:endParaRPr lang="en-GB" sz="1100" dirty="0"/>
                    </a:p>
                  </a:txBody>
                  <a:tcPr/>
                </a:tc>
                <a:tc>
                  <a:txBody>
                    <a:bodyPr/>
                    <a:lstStyle/>
                    <a:p>
                      <a:pPr algn="ctr"/>
                      <a:r>
                        <a:rPr lang="en-GB" sz="1100" dirty="0" smtClean="0"/>
                        <a:t>Database</a:t>
                      </a:r>
                      <a:endParaRPr lang="en-GB" sz="1100" dirty="0"/>
                    </a:p>
                  </a:txBody>
                  <a:tcPr/>
                </a:tc>
                <a:tc>
                  <a:txBody>
                    <a:bodyPr/>
                    <a:lstStyle/>
                    <a:p>
                      <a:pPr algn="ctr"/>
                      <a:r>
                        <a:rPr lang="en-GB" sz="1100" dirty="0" smtClean="0"/>
                        <a:t>Internet</a:t>
                      </a:r>
                      <a:endParaRPr lang="en-GB" sz="1100" dirty="0"/>
                    </a:p>
                  </a:txBody>
                  <a:tcPr/>
                </a:tc>
                <a:tc>
                  <a:txBody>
                    <a:bodyPr/>
                    <a:lstStyle/>
                    <a:p>
                      <a:pPr algn="ctr"/>
                      <a:r>
                        <a:rPr lang="en-GB" sz="1100" dirty="0" smtClean="0"/>
                        <a:t>Powerpoint</a:t>
                      </a:r>
                      <a:endParaRPr lang="en-GB" sz="1100" dirty="0"/>
                    </a:p>
                  </a:txBody>
                  <a:tcPr/>
                </a:tc>
              </a:tr>
            </a:tbl>
          </a:graphicData>
        </a:graphic>
      </p:graphicFrame>
      <p:pic>
        <p:nvPicPr>
          <p:cNvPr id="5" name="Picture 2" descr="http://www.geeky-gadgets.com/wp-content/uploads/2010/12/Text-Scanner.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237734" y="2708920"/>
            <a:ext cx="1798762" cy="10801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translatorsbuyingguide.com/image/text_scanner_2.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6297" y="4005064"/>
            <a:ext cx="1800199" cy="12241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38679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6984776" cy="5256584"/>
          </a:xfrm>
        </p:spPr>
        <p:txBody>
          <a:bodyPr numCol="1">
            <a:noAutofit/>
          </a:bodyPr>
          <a:lstStyle/>
          <a:p>
            <a:r>
              <a:rPr lang="en-GB" sz="1410" dirty="0" smtClean="0">
                <a:latin typeface="Calibri" pitchFamily="34" charset="0"/>
                <a:cs typeface="Calibri" pitchFamily="34" charset="0"/>
              </a:rPr>
              <a:t>The reliability of information from external sources is vital for the correct decisions within a company to be made. </a:t>
            </a:r>
            <a:r>
              <a:rPr lang="en-GB" sz="1410" dirty="0">
                <a:latin typeface="Calibri" pitchFamily="34" charset="0"/>
                <a:cs typeface="Calibri" pitchFamily="34" charset="0"/>
              </a:rPr>
              <a:t>The aim of trustworthiness in a qualitative inquiry is to support the argument that the inquiry’s findings are “worth paying attention to</a:t>
            </a:r>
            <a:r>
              <a:rPr lang="en-GB" sz="1410" dirty="0" smtClean="0">
                <a:latin typeface="Calibri" pitchFamily="34" charset="0"/>
                <a:cs typeface="Calibri" pitchFamily="34" charset="0"/>
              </a:rPr>
              <a:t>”. </a:t>
            </a:r>
            <a:r>
              <a:rPr lang="en-GB" sz="1410" dirty="0">
                <a:latin typeface="Calibri" pitchFamily="34" charset="0"/>
                <a:cs typeface="Calibri" pitchFamily="34" charset="0"/>
              </a:rPr>
              <a:t>In any qualitative research project, four issues of trustworthiness demand attention: credibility, transferability, dependability, and </a:t>
            </a:r>
            <a:r>
              <a:rPr lang="en-GB" sz="1410" dirty="0" err="1" smtClean="0">
                <a:latin typeface="Calibri" pitchFamily="34" charset="0"/>
                <a:cs typeface="Calibri" pitchFamily="34" charset="0"/>
              </a:rPr>
              <a:t>confirmability</a:t>
            </a:r>
            <a:r>
              <a:rPr lang="en-GB" sz="1410" dirty="0" smtClean="0">
                <a:latin typeface="Calibri" pitchFamily="34" charset="0"/>
                <a:cs typeface="Calibri" pitchFamily="34" charset="0"/>
              </a:rPr>
              <a:t>.</a:t>
            </a:r>
          </a:p>
          <a:p>
            <a:r>
              <a:rPr lang="en-GB" sz="1410" b="1" dirty="0" smtClean="0">
                <a:latin typeface="Calibri" pitchFamily="34" charset="0"/>
                <a:cs typeface="Calibri" pitchFamily="34" charset="0"/>
              </a:rPr>
              <a:t>Credibility</a:t>
            </a:r>
            <a:r>
              <a:rPr lang="en-GB" sz="1410" dirty="0" smtClean="0">
                <a:latin typeface="Calibri" pitchFamily="34" charset="0"/>
                <a:cs typeface="Calibri" pitchFamily="34" charset="0"/>
              </a:rPr>
              <a:t> </a:t>
            </a:r>
            <a:r>
              <a:rPr lang="en-GB" sz="1410" dirty="0">
                <a:latin typeface="Calibri" pitchFamily="34" charset="0"/>
                <a:cs typeface="Calibri" pitchFamily="34" charset="0"/>
              </a:rPr>
              <a:t>is an evaluation of whether or not the research findings represent a “credible” conceptual interpretation of the data drawn from the participants’ original </a:t>
            </a:r>
            <a:r>
              <a:rPr lang="en-GB" sz="1410" dirty="0" smtClean="0">
                <a:latin typeface="Calibri" pitchFamily="34" charset="0"/>
                <a:cs typeface="Calibri" pitchFamily="34" charset="0"/>
              </a:rPr>
              <a:t>data.</a:t>
            </a:r>
          </a:p>
          <a:p>
            <a:r>
              <a:rPr lang="en-GB" sz="1410" b="1" dirty="0" smtClean="0">
                <a:latin typeface="Calibri" pitchFamily="34" charset="0"/>
                <a:cs typeface="Calibri" pitchFamily="34" charset="0"/>
              </a:rPr>
              <a:t>Transferability</a:t>
            </a:r>
            <a:r>
              <a:rPr lang="en-GB" sz="1410" dirty="0" smtClean="0">
                <a:latin typeface="Calibri" pitchFamily="34" charset="0"/>
                <a:cs typeface="Calibri" pitchFamily="34" charset="0"/>
              </a:rPr>
              <a:t> </a:t>
            </a:r>
            <a:r>
              <a:rPr lang="en-GB" sz="1410" dirty="0">
                <a:latin typeface="Calibri" pitchFamily="34" charset="0"/>
                <a:cs typeface="Calibri" pitchFamily="34" charset="0"/>
              </a:rPr>
              <a:t>is the degree to which the findings of </a:t>
            </a:r>
            <a:r>
              <a:rPr lang="en-GB" sz="1410" dirty="0" smtClean="0">
                <a:latin typeface="Calibri" pitchFamily="34" charset="0"/>
                <a:cs typeface="Calibri" pitchFamily="34" charset="0"/>
              </a:rPr>
              <a:t>research </a:t>
            </a:r>
            <a:r>
              <a:rPr lang="en-GB" sz="1410" dirty="0">
                <a:latin typeface="Calibri" pitchFamily="34" charset="0"/>
                <a:cs typeface="Calibri" pitchFamily="34" charset="0"/>
              </a:rPr>
              <a:t>can apply or transfer beyond the bounds of the </a:t>
            </a:r>
            <a:r>
              <a:rPr lang="en-GB" sz="1410" dirty="0" smtClean="0">
                <a:latin typeface="Calibri" pitchFamily="34" charset="0"/>
                <a:cs typeface="Calibri" pitchFamily="34" charset="0"/>
              </a:rPr>
              <a:t>project.</a:t>
            </a:r>
          </a:p>
          <a:p>
            <a:r>
              <a:rPr lang="en-GB" sz="1410" b="1" dirty="0" smtClean="0">
                <a:latin typeface="Calibri" pitchFamily="34" charset="0"/>
                <a:cs typeface="Calibri" pitchFamily="34" charset="0"/>
              </a:rPr>
              <a:t>Dependability</a:t>
            </a:r>
            <a:r>
              <a:rPr lang="en-GB" sz="1410" dirty="0" smtClean="0">
                <a:latin typeface="Calibri" pitchFamily="34" charset="0"/>
                <a:cs typeface="Calibri" pitchFamily="34" charset="0"/>
              </a:rPr>
              <a:t> </a:t>
            </a:r>
            <a:r>
              <a:rPr lang="en-GB" sz="1410" dirty="0">
                <a:latin typeface="Calibri" pitchFamily="34" charset="0"/>
                <a:cs typeface="Calibri" pitchFamily="34" charset="0"/>
              </a:rPr>
              <a:t>is an assessment of the quality of the integrated processes of data collection, data analysis, and theory </a:t>
            </a:r>
            <a:r>
              <a:rPr lang="en-GB" sz="1410" dirty="0" smtClean="0">
                <a:latin typeface="Calibri" pitchFamily="34" charset="0"/>
                <a:cs typeface="Calibri" pitchFamily="34" charset="0"/>
              </a:rPr>
              <a:t>generation.</a:t>
            </a:r>
          </a:p>
          <a:p>
            <a:r>
              <a:rPr lang="en-GB" sz="1410" b="1" dirty="0" err="1" smtClean="0">
                <a:latin typeface="Calibri" pitchFamily="34" charset="0"/>
                <a:cs typeface="Calibri" pitchFamily="34" charset="0"/>
              </a:rPr>
              <a:t>Confirmability</a:t>
            </a:r>
            <a:r>
              <a:rPr lang="en-GB" sz="1410" dirty="0" smtClean="0">
                <a:latin typeface="Calibri" pitchFamily="34" charset="0"/>
                <a:cs typeface="Calibri" pitchFamily="34" charset="0"/>
              </a:rPr>
              <a:t> </a:t>
            </a:r>
            <a:r>
              <a:rPr lang="en-GB" sz="1410" dirty="0">
                <a:latin typeface="Calibri" pitchFamily="34" charset="0"/>
                <a:cs typeface="Calibri" pitchFamily="34" charset="0"/>
              </a:rPr>
              <a:t>is a measure of how well the inquiry’s findings are supported by the data collected. </a:t>
            </a:r>
            <a:endParaRPr lang="en-GB" sz="1410" dirty="0" smtClean="0">
              <a:latin typeface="Calibri" pitchFamily="34" charset="0"/>
              <a:cs typeface="Calibri" pitchFamily="34" charset="0"/>
            </a:endParaRPr>
          </a:p>
          <a:p>
            <a:r>
              <a:rPr lang="en-GB" sz="1410" dirty="0">
                <a:latin typeface="Calibri" pitchFamily="34" charset="0"/>
                <a:cs typeface="Calibri" pitchFamily="34" charset="0"/>
              </a:rPr>
              <a:t>The trustworthiness </a:t>
            </a:r>
            <a:r>
              <a:rPr lang="en-GB" sz="1410" dirty="0" smtClean="0">
                <a:latin typeface="Calibri" pitchFamily="34" charset="0"/>
                <a:cs typeface="Calibri" pitchFamily="34" charset="0"/>
              </a:rPr>
              <a:t>and validity of </a:t>
            </a:r>
            <a:r>
              <a:rPr lang="en-GB" sz="1410" dirty="0">
                <a:latin typeface="Calibri" pitchFamily="34" charset="0"/>
                <a:cs typeface="Calibri" pitchFamily="34" charset="0"/>
              </a:rPr>
              <a:t>a qualitative study can be increased by maintaining high credibility and objectivity</a:t>
            </a:r>
            <a:r>
              <a:rPr lang="en-GB" sz="1410" dirty="0" smtClean="0">
                <a:latin typeface="Calibri" pitchFamily="34" charset="0"/>
                <a:cs typeface="Calibri" pitchFamily="34" charset="0"/>
              </a:rPr>
              <a:t>. We all know that Wikipedia is not trustworthy but we still go there, it is credible, it looks true but this is not a guarantee. “It’s on the Internet so it must be true” is the common saying</a:t>
            </a:r>
            <a:endParaRPr lang="en-GB" sz="1410" b="1" dirty="0" smtClean="0">
              <a:latin typeface="Calibri" pitchFamily="34" charset="0"/>
              <a:cs typeface="Calibri" pitchFamily="34" charset="0"/>
            </a:endParaRPr>
          </a:p>
          <a:p>
            <a:r>
              <a:rPr lang="en-GB" sz="1410" b="1" dirty="0" smtClean="0">
                <a:latin typeface="Calibri" pitchFamily="34" charset="0"/>
                <a:cs typeface="Calibri" pitchFamily="34" charset="0"/>
              </a:rPr>
              <a:t>Task 4 </a:t>
            </a:r>
            <a:r>
              <a:rPr lang="en-GB" sz="1410" b="1" dirty="0">
                <a:latin typeface="Calibri" pitchFamily="34" charset="0"/>
                <a:cs typeface="Calibri" pitchFamily="34" charset="0"/>
              </a:rPr>
              <a:t>– P6.3 -</a:t>
            </a:r>
            <a:r>
              <a:rPr lang="en-GB" sz="1410" dirty="0">
                <a:latin typeface="Calibri" pitchFamily="34" charset="0"/>
                <a:cs typeface="Calibri" pitchFamily="34" charset="0"/>
              </a:rPr>
              <a:t> Using </a:t>
            </a:r>
            <a:r>
              <a:rPr lang="en-GB" sz="1410" dirty="0" smtClean="0">
                <a:latin typeface="Calibri" pitchFamily="34" charset="0"/>
                <a:cs typeface="Calibri" pitchFamily="34" charset="0"/>
                <a:hlinkClick r:id="rId2"/>
              </a:rPr>
              <a:t>domain tools</a:t>
            </a:r>
            <a:r>
              <a:rPr lang="en-GB" sz="1410" dirty="0" smtClean="0">
                <a:latin typeface="Calibri" pitchFamily="34" charset="0"/>
                <a:cs typeface="Calibri" pitchFamily="34" charset="0"/>
              </a:rPr>
              <a:t>, evidence and discuss the reliability of your sources use to prepare and present selected information.</a:t>
            </a:r>
          </a:p>
          <a:p>
            <a:r>
              <a:rPr lang="en-GB" sz="1410" b="1" dirty="0" smtClean="0">
                <a:latin typeface="Calibri" pitchFamily="34" charset="0"/>
                <a:cs typeface="Calibri" pitchFamily="34" charset="0"/>
              </a:rPr>
              <a:t>Task 5 - M3.1 -</a:t>
            </a:r>
            <a:r>
              <a:rPr lang="en-GB" sz="1410" dirty="0" smtClean="0">
                <a:latin typeface="Calibri" pitchFamily="34" charset="0"/>
                <a:cs typeface="Calibri" pitchFamily="34" charset="0"/>
              </a:rPr>
              <a:t> Explain </a:t>
            </a:r>
            <a:r>
              <a:rPr lang="en-GB" sz="1410" dirty="0">
                <a:latin typeface="Calibri" pitchFamily="34" charset="0"/>
                <a:cs typeface="Calibri" pitchFamily="34" charset="0"/>
              </a:rPr>
              <a:t>the value of a management information system </a:t>
            </a:r>
            <a:r>
              <a:rPr lang="en-GB" sz="1410" dirty="0" smtClean="0">
                <a:latin typeface="Calibri" pitchFamily="34" charset="0"/>
                <a:cs typeface="Calibri" pitchFamily="34" charset="0"/>
              </a:rPr>
              <a:t> that could be used to predict future results. (CRM, ERP, KMS, AI Expert System or Predictive Modelling)</a:t>
            </a:r>
            <a:endParaRPr lang="en-GB" sz="1410" b="1" dirty="0" smtClean="0">
              <a:latin typeface="Calibri" pitchFamily="34" charset="0"/>
              <a:cs typeface="Calibri" pitchFamily="34" charset="0"/>
            </a:endParaRPr>
          </a:p>
        </p:txBody>
      </p:sp>
      <p:sp>
        <p:nvSpPr>
          <p:cNvPr id="3" name="Title 2"/>
          <p:cNvSpPr>
            <a:spLocks noGrp="1"/>
          </p:cNvSpPr>
          <p:nvPr>
            <p:ph type="title"/>
          </p:nvPr>
        </p:nvSpPr>
        <p:spPr>
          <a:xfrm>
            <a:off x="539552" y="332656"/>
            <a:ext cx="8229600" cy="706090"/>
          </a:xfrm>
        </p:spPr>
        <p:txBody>
          <a:bodyPr>
            <a:normAutofit/>
          </a:bodyPr>
          <a:lstStyle/>
          <a:p>
            <a:r>
              <a:rPr lang="en-GB" dirty="0" smtClean="0"/>
              <a:t>P6.4 – Prediction of Solutions</a:t>
            </a:r>
            <a:endParaRPr lang="en-GB" dirty="0"/>
          </a:p>
        </p:txBody>
      </p:sp>
      <p:pic>
        <p:nvPicPr>
          <p:cNvPr id="2050" name="Picture 2" descr="http://inavukic.files.wordpress.com/2012/06/concentration-camp-keraterm-near-prijedor-1992.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6296" y="980728"/>
            <a:ext cx="1800225" cy="25431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upload.wikimedia.org/wikipedia/en/8/80/Sterncover.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68495" y="3717032"/>
            <a:ext cx="1768026" cy="2309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5489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96752"/>
            <a:ext cx="8784976" cy="5112568"/>
          </a:xfrm>
        </p:spPr>
        <p:txBody>
          <a:bodyPr>
            <a:noAutofit/>
          </a:bodyPr>
          <a:lstStyle/>
          <a:p>
            <a:r>
              <a:rPr lang="en-GB" sz="2400" b="1" dirty="0">
                <a:latin typeface="Calibri" pitchFamily="34" charset="0"/>
                <a:cs typeface="Calibri" pitchFamily="34" charset="0"/>
              </a:rPr>
              <a:t>Task 1 – P6.1 –</a:t>
            </a:r>
            <a:r>
              <a:rPr lang="en-GB" sz="2400" dirty="0">
                <a:latin typeface="Calibri" pitchFamily="34" charset="0"/>
                <a:cs typeface="Calibri" pitchFamily="34" charset="0"/>
              </a:rPr>
              <a:t> Explain the different types of IT Tools that can be used, with examples of use.</a:t>
            </a:r>
          </a:p>
          <a:p>
            <a:r>
              <a:rPr lang="en-GB" sz="2400" b="1" dirty="0" smtClean="0">
                <a:latin typeface="Calibri" pitchFamily="34" charset="0"/>
                <a:cs typeface="Calibri" pitchFamily="34" charset="0"/>
              </a:rPr>
              <a:t>Task </a:t>
            </a:r>
            <a:r>
              <a:rPr lang="en-GB" sz="2400" b="1" dirty="0">
                <a:latin typeface="Calibri" pitchFamily="34" charset="0"/>
                <a:cs typeface="Calibri" pitchFamily="34" charset="0"/>
              </a:rPr>
              <a:t>2 – P6.2 –</a:t>
            </a:r>
            <a:r>
              <a:rPr lang="en-GB" sz="2400" dirty="0">
                <a:latin typeface="Calibri" pitchFamily="34" charset="0"/>
                <a:cs typeface="Calibri" pitchFamily="34" charset="0"/>
              </a:rPr>
              <a:t> Explain the different types of higher levels of IT Tools that can be used to analyse information with examples of use.</a:t>
            </a:r>
          </a:p>
          <a:p>
            <a:r>
              <a:rPr lang="en-GB" sz="2400" b="1" dirty="0">
                <a:latin typeface="Calibri" pitchFamily="34" charset="0"/>
                <a:cs typeface="Calibri" pitchFamily="34" charset="0"/>
              </a:rPr>
              <a:t>Task 3 – P6.3 -</a:t>
            </a:r>
            <a:r>
              <a:rPr lang="en-GB" sz="2400" dirty="0">
                <a:latin typeface="Calibri" pitchFamily="34" charset="0"/>
                <a:cs typeface="Calibri" pitchFamily="34" charset="0"/>
              </a:rPr>
              <a:t> Using a range of IT tool(s) to evidence the following purposes: </a:t>
            </a:r>
            <a:r>
              <a:rPr lang="en-GB" sz="2400" b="1" dirty="0">
                <a:latin typeface="Calibri" pitchFamily="34" charset="0"/>
                <a:cs typeface="Calibri" pitchFamily="34" charset="0"/>
              </a:rPr>
              <a:t>(create, annotate and evaluate the techniques used)</a:t>
            </a:r>
            <a:r>
              <a:rPr lang="en-GB" sz="2400" dirty="0">
                <a:latin typeface="Calibri" pitchFamily="34" charset="0"/>
                <a:cs typeface="Calibri" pitchFamily="34" charset="0"/>
              </a:rPr>
              <a:t> </a:t>
            </a:r>
          </a:p>
          <a:p>
            <a:r>
              <a:rPr lang="en-GB" sz="2400" b="1" dirty="0" smtClean="0">
                <a:latin typeface="Calibri" pitchFamily="34" charset="0"/>
                <a:cs typeface="Calibri" pitchFamily="34" charset="0"/>
              </a:rPr>
              <a:t>Task </a:t>
            </a:r>
            <a:r>
              <a:rPr lang="en-GB" sz="2400" b="1" dirty="0">
                <a:latin typeface="Calibri" pitchFamily="34" charset="0"/>
                <a:cs typeface="Calibri" pitchFamily="34" charset="0"/>
              </a:rPr>
              <a:t>4 – P6.3 -</a:t>
            </a:r>
            <a:r>
              <a:rPr lang="en-GB" sz="2400" dirty="0">
                <a:latin typeface="Calibri" pitchFamily="34" charset="0"/>
                <a:cs typeface="Calibri" pitchFamily="34" charset="0"/>
              </a:rPr>
              <a:t> Using </a:t>
            </a:r>
            <a:r>
              <a:rPr lang="en-GB" sz="2400" dirty="0">
                <a:latin typeface="Calibri" pitchFamily="34" charset="0"/>
                <a:cs typeface="Calibri" pitchFamily="34" charset="0"/>
                <a:hlinkClick r:id="rId2"/>
              </a:rPr>
              <a:t>domain tools</a:t>
            </a:r>
            <a:r>
              <a:rPr lang="en-GB" sz="2400" dirty="0">
                <a:latin typeface="Calibri" pitchFamily="34" charset="0"/>
                <a:cs typeface="Calibri" pitchFamily="34" charset="0"/>
              </a:rPr>
              <a:t>, evidence and discuss the reliability of your sources use to prepare and present selected information.</a:t>
            </a:r>
          </a:p>
          <a:p>
            <a:r>
              <a:rPr lang="en-GB" sz="2400" b="1" dirty="0">
                <a:latin typeface="Calibri" pitchFamily="34" charset="0"/>
                <a:cs typeface="Calibri" pitchFamily="34" charset="0"/>
              </a:rPr>
              <a:t>Task 5 - M3.1 -</a:t>
            </a:r>
            <a:r>
              <a:rPr lang="en-GB" sz="2400" dirty="0">
                <a:latin typeface="Calibri" pitchFamily="34" charset="0"/>
                <a:cs typeface="Calibri" pitchFamily="34" charset="0"/>
              </a:rPr>
              <a:t> Explain the value of a management </a:t>
            </a:r>
            <a:r>
              <a:rPr lang="en-GB" sz="2400">
                <a:latin typeface="Calibri" pitchFamily="34" charset="0"/>
                <a:cs typeface="Calibri" pitchFamily="34" charset="0"/>
              </a:rPr>
              <a:t>information </a:t>
            </a:r>
            <a:r>
              <a:rPr lang="en-GB" sz="2400" smtClean="0">
                <a:latin typeface="Calibri" pitchFamily="34" charset="0"/>
                <a:cs typeface="Calibri" pitchFamily="34" charset="0"/>
              </a:rPr>
              <a:t>system </a:t>
            </a:r>
            <a:r>
              <a:rPr lang="en-GB" sz="2400" dirty="0">
                <a:latin typeface="Calibri" pitchFamily="34" charset="0"/>
                <a:cs typeface="Calibri" pitchFamily="34" charset="0"/>
              </a:rPr>
              <a:t>that could be used to predict future results. (CRM, ERP, KMS, AI Expert System or Predictive Modelling)</a:t>
            </a:r>
            <a:endParaRPr lang="en-GB" sz="2400" b="1" dirty="0">
              <a:latin typeface="Calibri" pitchFamily="34" charset="0"/>
              <a:cs typeface="Calibri" pitchFamily="34" charset="0"/>
            </a:endParaRPr>
          </a:p>
        </p:txBody>
      </p:sp>
      <p:sp>
        <p:nvSpPr>
          <p:cNvPr id="3" name="Title 2"/>
          <p:cNvSpPr>
            <a:spLocks noGrp="1"/>
          </p:cNvSpPr>
          <p:nvPr>
            <p:ph type="title"/>
          </p:nvPr>
        </p:nvSpPr>
        <p:spPr>
          <a:xfrm>
            <a:off x="1115616" y="346646"/>
            <a:ext cx="7056784"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600" b="1" dirty="0" smtClean="0">
                <a:latin typeface="Arial" pitchFamily="34" charset="0"/>
                <a:cs typeface="Arial" pitchFamily="34" charset="0"/>
              </a:rPr>
              <a:t>P1</a:t>
            </a:r>
            <a:r>
              <a:rPr lang="en-GB" sz="1600" dirty="0" smtClean="0">
                <a:latin typeface="Arial" pitchFamily="34" charset="0"/>
                <a:cs typeface="Arial" pitchFamily="34" charset="0"/>
              </a:rPr>
              <a:t> – Explain how organisations use Information</a:t>
            </a:r>
          </a:p>
          <a:p>
            <a:pPr marL="0" indent="0">
              <a:spcAft>
                <a:spcPts val="300"/>
              </a:spcAft>
              <a:buNone/>
            </a:pPr>
            <a:r>
              <a:rPr lang="en-GB" sz="1600" b="1" dirty="0" smtClean="0">
                <a:latin typeface="Arial" pitchFamily="34" charset="0"/>
                <a:cs typeface="Arial" pitchFamily="34" charset="0"/>
              </a:rPr>
              <a:t>P2</a:t>
            </a:r>
            <a:r>
              <a:rPr lang="en-GB" sz="1600" dirty="0" smtClean="0">
                <a:latin typeface="Arial" pitchFamily="34" charset="0"/>
                <a:cs typeface="Arial" pitchFamily="34" charset="0"/>
              </a:rPr>
              <a:t> – Discuss the Characteristics of Good Information</a:t>
            </a:r>
          </a:p>
          <a:p>
            <a:pPr marL="0" indent="0">
              <a:spcAft>
                <a:spcPts val="300"/>
              </a:spcAft>
              <a:buNone/>
            </a:pPr>
            <a:r>
              <a:rPr lang="en-GB" sz="1600" b="1" dirty="0" smtClean="0">
                <a:latin typeface="Arial" pitchFamily="34" charset="0"/>
                <a:cs typeface="Arial" pitchFamily="34" charset="0"/>
              </a:rPr>
              <a:t>M1</a:t>
            </a:r>
            <a:r>
              <a:rPr lang="en-GB" sz="1600" dirty="0" smtClean="0">
                <a:latin typeface="Arial" pitchFamily="34" charset="0"/>
                <a:cs typeface="Arial" pitchFamily="34" charset="0"/>
              </a:rPr>
              <a:t> </a:t>
            </a:r>
            <a:r>
              <a:rPr lang="en-GB" sz="1600" dirty="0">
                <a:latin typeface="Arial" pitchFamily="34" charset="0"/>
                <a:cs typeface="Arial" pitchFamily="34" charset="0"/>
              </a:rPr>
              <a:t>– Assess the improvements which can be made to an identified organisation’s Business Information </a:t>
            </a:r>
            <a:r>
              <a:rPr lang="en-GB" sz="1600" dirty="0" smtClean="0">
                <a:latin typeface="Arial" pitchFamily="34" charset="0"/>
                <a:cs typeface="Arial" pitchFamily="34" charset="0"/>
              </a:rPr>
              <a:t>Systems</a:t>
            </a:r>
          </a:p>
          <a:p>
            <a:pPr marL="0" indent="0">
              <a:spcAft>
                <a:spcPts val="300"/>
              </a:spcAft>
              <a:buNone/>
            </a:pPr>
            <a:endParaRPr lang="en-GB" sz="1000"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P3</a:t>
            </a:r>
            <a:r>
              <a:rPr lang="en-GB" sz="1600" dirty="0" smtClean="0">
                <a:latin typeface="Arial" pitchFamily="34" charset="0"/>
                <a:cs typeface="Arial" pitchFamily="34" charset="0"/>
              </a:rPr>
              <a:t> - Explain the issues related to the use of information</a:t>
            </a:r>
          </a:p>
          <a:p>
            <a:pPr marL="0" indent="0">
              <a:spcAft>
                <a:spcPts val="300"/>
              </a:spcAft>
              <a:buNone/>
            </a:pPr>
            <a:r>
              <a:rPr lang="en-GB" sz="1600" b="1" dirty="0" smtClean="0">
                <a:latin typeface="Arial" pitchFamily="34" charset="0"/>
                <a:cs typeface="Arial" pitchFamily="34" charset="0"/>
              </a:rPr>
              <a:t>D1</a:t>
            </a:r>
            <a:r>
              <a:rPr lang="en-GB" sz="1600" dirty="0" smtClean="0">
                <a:latin typeface="Arial" pitchFamily="34" charset="0"/>
                <a:cs typeface="Arial" pitchFamily="34" charset="0"/>
              </a:rPr>
              <a:t> – Compare Legal, Ethical and Operational issues that may affect organisations.</a:t>
            </a:r>
          </a:p>
          <a:p>
            <a:pPr marL="0" indent="0">
              <a:spcAft>
                <a:spcPts val="300"/>
              </a:spcAft>
              <a:buNone/>
            </a:pPr>
            <a:endParaRPr lang="en-GB" sz="105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P4</a:t>
            </a:r>
            <a:r>
              <a:rPr lang="en-GB" sz="1600" dirty="0">
                <a:latin typeface="Arial" pitchFamily="34" charset="0"/>
                <a:cs typeface="Arial" pitchFamily="34" charset="0"/>
              </a:rPr>
              <a:t> </a:t>
            </a:r>
            <a:r>
              <a:rPr lang="en-GB" sz="1600" dirty="0" smtClean="0">
                <a:latin typeface="Arial" pitchFamily="34" charset="0"/>
                <a:cs typeface="Arial" pitchFamily="34" charset="0"/>
              </a:rPr>
              <a:t>– Describe the features and functions of Information Systems</a:t>
            </a:r>
            <a:endParaRPr lang="en-GB" sz="1600" dirty="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P5</a:t>
            </a:r>
            <a:r>
              <a:rPr lang="en-GB" sz="1600" dirty="0">
                <a:latin typeface="Arial" pitchFamily="34" charset="0"/>
                <a:cs typeface="Arial" pitchFamily="34" charset="0"/>
              </a:rPr>
              <a:t> </a:t>
            </a:r>
            <a:r>
              <a:rPr lang="en-GB" sz="1600" dirty="0" smtClean="0">
                <a:latin typeface="Arial" pitchFamily="34" charset="0"/>
                <a:cs typeface="Arial" pitchFamily="34" charset="0"/>
              </a:rPr>
              <a:t>– Identify the information systems used in a specified organisation</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M2</a:t>
            </a:r>
            <a:r>
              <a:rPr lang="en-GB" sz="1600" dirty="0" smtClean="0">
                <a:latin typeface="Arial" pitchFamily="34" charset="0"/>
                <a:cs typeface="Arial" pitchFamily="34" charset="0"/>
              </a:rPr>
              <a:t> – Illustrate the input and output if Information within a specified functional areas of an organisation</a:t>
            </a:r>
          </a:p>
          <a:p>
            <a:pPr marL="0" indent="0">
              <a:spcAft>
                <a:spcPts val="300"/>
              </a:spcAft>
              <a:buNone/>
            </a:pPr>
            <a:r>
              <a:rPr lang="en-GB" sz="1600" b="1" dirty="0" smtClean="0">
                <a:latin typeface="Arial" pitchFamily="34" charset="0"/>
                <a:cs typeface="Arial" pitchFamily="34" charset="0"/>
              </a:rPr>
              <a:t>D2 – </a:t>
            </a:r>
            <a:r>
              <a:rPr lang="en-GB" sz="1600" dirty="0" smtClean="0">
                <a:latin typeface="Arial" pitchFamily="34" charset="0"/>
                <a:cs typeface="Arial" pitchFamily="34" charset="0"/>
              </a:rPr>
              <a:t>Analyse the legal and ethical implications of the illustrated inputs and outputs. </a:t>
            </a:r>
            <a:endParaRPr lang="en-GB" sz="1600" dirty="0">
              <a:latin typeface="Arial" pitchFamily="34" charset="0"/>
              <a:cs typeface="Arial" pitchFamily="34" charset="0"/>
            </a:endParaRPr>
          </a:p>
          <a:p>
            <a:pPr marL="0" indent="0">
              <a:spcAft>
                <a:spcPts val="300"/>
              </a:spcAft>
              <a:buNone/>
            </a:pPr>
            <a:endParaRPr lang="en-GB" sz="70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P6</a:t>
            </a:r>
            <a:r>
              <a:rPr lang="en-GB" sz="1600" dirty="0">
                <a:latin typeface="Arial" pitchFamily="34" charset="0"/>
                <a:cs typeface="Arial" pitchFamily="34" charset="0"/>
              </a:rPr>
              <a:t> </a:t>
            </a:r>
            <a:r>
              <a:rPr lang="en-GB" sz="1600" dirty="0" smtClean="0">
                <a:latin typeface="Arial" pitchFamily="34" charset="0"/>
                <a:cs typeface="Arial" pitchFamily="34" charset="0"/>
              </a:rPr>
              <a:t>– Select Information to support a business decision-making process</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P7 – </a:t>
            </a:r>
            <a:r>
              <a:rPr lang="en-GB" sz="1600" dirty="0" smtClean="0">
                <a:latin typeface="Arial" pitchFamily="34" charset="0"/>
                <a:cs typeface="Arial" pitchFamily="34" charset="0"/>
              </a:rPr>
              <a:t>Use IT tools to produce management information.</a:t>
            </a:r>
            <a:endParaRPr lang="en-GB" sz="1600" b="1"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M3 –</a:t>
            </a:r>
            <a:r>
              <a:rPr lang="en-GB" sz="1600" dirty="0" smtClean="0">
                <a:latin typeface="Arial" pitchFamily="34" charset="0"/>
                <a:cs typeface="Arial" pitchFamily="34" charset="0"/>
              </a:rPr>
              <a:t> Explain the value of a management information system.</a:t>
            </a:r>
            <a:endParaRPr lang="en-GB" sz="1600" b="1"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endParaRPr lang="en-GB" sz="1600" dirty="0"/>
          </a:p>
          <a:p>
            <a:r>
              <a:rPr lang="en-GB" sz="1800" b="1" dirty="0" smtClean="0"/>
              <a:t>P6 - </a:t>
            </a:r>
            <a:r>
              <a:rPr lang="en-GB" sz="1800" dirty="0" smtClean="0"/>
              <a:t>Evidence </a:t>
            </a:r>
            <a:r>
              <a:rPr lang="en-GB" sz="1800" dirty="0"/>
              <a:t>could be in the form of a spreadsheet containing information taken from business scenario the learners have worked with. The learner must illustrate their ability to select information accurately to support the decision making process for a specified organisation. The learner must explain their choices for the types of information selected</a:t>
            </a:r>
            <a:r>
              <a:rPr lang="en-GB" sz="1800" dirty="0" smtClean="0"/>
              <a:t>.</a:t>
            </a:r>
          </a:p>
          <a:p>
            <a:r>
              <a:rPr lang="en-GB" sz="1800" b="1" dirty="0" smtClean="0"/>
              <a:t>P7 - </a:t>
            </a:r>
            <a:r>
              <a:rPr lang="en-GB" sz="1800" dirty="0" smtClean="0"/>
              <a:t>Evidence </a:t>
            </a:r>
            <a:r>
              <a:rPr lang="en-GB" sz="1800" dirty="0"/>
              <a:t>could be in the form of graphs or charts to illustrate their use of IT tools but the learner must justify their presentation format. Graphs or charts or the presentation format must show the detail of the data along with clear labelling of content and the purpose of the produced information should be clearly explained. Learners must check to ensure the data is valid and accurate. </a:t>
            </a:r>
          </a:p>
          <a:p>
            <a:r>
              <a:rPr lang="en-GB" sz="1800" b="1" dirty="0"/>
              <a:t>M3 </a:t>
            </a:r>
            <a:r>
              <a:rPr lang="en-GB" sz="1800" b="1" dirty="0" smtClean="0"/>
              <a:t>- </a:t>
            </a:r>
            <a:r>
              <a:rPr lang="en-GB" sz="1800" dirty="0" smtClean="0"/>
              <a:t>For </a:t>
            </a:r>
            <a:r>
              <a:rPr lang="en-GB" sz="1800" dirty="0"/>
              <a:t>the merit criterion M3 which could be an extension of P7, learners must explain the value of the management tool they selected and the business decisions based on it which may follow. </a:t>
            </a:r>
            <a:endParaRPr lang="en-GB" sz="1600"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LO4 – Assessment Criteria</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600" b="1" dirty="0" smtClean="0"/>
              <a:t>Be </a:t>
            </a:r>
            <a:r>
              <a:rPr lang="en-GB" sz="1600" b="1" dirty="0"/>
              <a:t>able to use IT tools to produce management information </a:t>
            </a:r>
            <a:endParaRPr lang="en-GB" sz="1600" dirty="0"/>
          </a:p>
          <a:p>
            <a:r>
              <a:rPr lang="en-GB" sz="1600" dirty="0"/>
              <a:t>The tutor should ensure that learners are aware of a range of IT tools that they can use to produce management information. They should understand the potential sources of information and the reliability of that information source. An example that learners could consider would be an organisation with a product which sells well, or a product that cannot sell at all and this must be part of the company’s contingency plans and decision making process. The company must consider faulty products which need to be returned. This can be illustrated in a range of formats but a simple spreadsheet displaying a variety of products which have sold, returned or stock that is clearly not selling is a very visual example for learners. The tutor should discuss with the learners what decisions they would make to help to keep the business profitable. </a:t>
            </a:r>
          </a:p>
          <a:p>
            <a:r>
              <a:rPr lang="en-GB" sz="1600" dirty="0"/>
              <a:t>Using the data discussed as part of their investigation into the decision making process learners could create graphs or charts or presentations to illustrate and back up good decision making for the business. They should be taught to check their information and sources to ensure the data they use is valid and accurate. In class discussion, explore the usefulness of such a management tool and the outcomes which may follow. </a:t>
            </a:r>
          </a:p>
        </p:txBody>
      </p:sp>
      <p:sp>
        <p:nvSpPr>
          <p:cNvPr id="3" name="Title 2"/>
          <p:cNvSpPr>
            <a:spLocks noGrp="1"/>
          </p:cNvSpPr>
          <p:nvPr>
            <p:ph type="title"/>
          </p:nvPr>
        </p:nvSpPr>
        <p:spPr>
          <a:xfrm>
            <a:off x="457200" y="274638"/>
            <a:ext cx="8229600" cy="850106"/>
          </a:xfrm>
        </p:spPr>
        <p:txBody>
          <a:bodyPr/>
          <a:lstStyle/>
          <a:p>
            <a:r>
              <a:rPr lang="en-GB" dirty="0" smtClean="0"/>
              <a:t>LO4 - Assessment Scenario</a:t>
            </a:r>
            <a:endParaRPr lang="en-GB" dirty="0"/>
          </a:p>
        </p:txBody>
      </p:sp>
    </p:spTree>
    <p:extLst>
      <p:ext uri="{BB962C8B-B14F-4D97-AF65-F5344CB8AC3E}">
        <p14:creationId xmlns:p14="http://schemas.microsoft.com/office/powerpoint/2010/main" val="2461947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040560"/>
          </a:xfrm>
        </p:spPr>
        <p:txBody>
          <a:bodyPr numCol="1">
            <a:noAutofit/>
          </a:bodyPr>
          <a:lstStyle/>
          <a:p>
            <a:pPr marL="109728" indent="0">
              <a:buNone/>
            </a:pPr>
            <a:r>
              <a:rPr lang="en-GB" sz="1100" dirty="0"/>
              <a:t>There are several different types of software applications available to </a:t>
            </a:r>
            <a:r>
              <a:rPr lang="en-GB" sz="1100" dirty="0" smtClean="0"/>
              <a:t>use</a:t>
            </a:r>
            <a:r>
              <a:rPr lang="en-GB" sz="1100" dirty="0"/>
              <a:t> </a:t>
            </a:r>
            <a:r>
              <a:rPr lang="en-GB" sz="1100" dirty="0" smtClean="0"/>
              <a:t>in order to collect and manage information. Each of these has their purpose and each has their inner tools that can be used to portray that information to the client or customer. These are the widely known and widely used applications that have become common forms of tools that we use in our day, common to the point where we name the company as the tool rather than the application, Word instead of Word Processing, Excel instead of Spreadsheet etc.</a:t>
            </a:r>
            <a:endParaRPr lang="en-GB" sz="1100" dirty="0"/>
          </a:p>
          <a:p>
            <a:pPr marL="109728" indent="0">
              <a:buNone/>
            </a:pPr>
            <a:r>
              <a:rPr lang="en-GB" sz="1100" b="1" dirty="0" smtClean="0"/>
              <a:t>Task 1 – P6.1 </a:t>
            </a:r>
            <a:r>
              <a:rPr lang="en-GB" sz="1100" b="1" dirty="0"/>
              <a:t>–</a:t>
            </a:r>
            <a:r>
              <a:rPr lang="en-GB" sz="1100" dirty="0"/>
              <a:t> Explain the different types of IT Tools that can be used, with examples of </a:t>
            </a:r>
            <a:r>
              <a:rPr lang="en-GB" sz="1100" dirty="0" smtClean="0"/>
              <a:t>use.</a:t>
            </a:r>
            <a:endParaRPr lang="en-GB" sz="1100" dirty="0"/>
          </a:p>
          <a:p>
            <a:r>
              <a:rPr lang="en-GB" sz="1100" dirty="0"/>
              <a:t>Using a range of IT tool(s), create, annotate and evaluate the techniques used for: </a:t>
            </a:r>
          </a:p>
          <a:p>
            <a:pPr lvl="1"/>
            <a:r>
              <a:rPr lang="en-GB" sz="1100" dirty="0"/>
              <a:t>Apps</a:t>
            </a:r>
          </a:p>
          <a:p>
            <a:pPr lvl="1"/>
            <a:r>
              <a:rPr lang="en-GB" sz="1100" dirty="0"/>
              <a:t>Communication Software</a:t>
            </a:r>
          </a:p>
          <a:p>
            <a:pPr lvl="1"/>
            <a:r>
              <a:rPr lang="en-GB" sz="1100" dirty="0"/>
              <a:t>Computer-Aided Manufacturing Software</a:t>
            </a:r>
          </a:p>
          <a:p>
            <a:pPr lvl="1"/>
            <a:r>
              <a:rPr lang="en-GB" sz="1100" dirty="0"/>
              <a:t>Data Management Software</a:t>
            </a:r>
          </a:p>
          <a:p>
            <a:pPr lvl="1"/>
            <a:r>
              <a:rPr lang="en-GB" sz="1100" dirty="0"/>
              <a:t>Desktop Publishing Software</a:t>
            </a:r>
          </a:p>
          <a:p>
            <a:pPr lvl="1"/>
            <a:r>
              <a:rPr lang="en-GB" sz="1100" dirty="0"/>
              <a:t>Graphical Software</a:t>
            </a:r>
          </a:p>
          <a:p>
            <a:pPr lvl="1"/>
            <a:r>
              <a:rPr lang="en-GB" sz="1100" dirty="0"/>
              <a:t>Multimedia Software</a:t>
            </a:r>
          </a:p>
          <a:p>
            <a:pPr lvl="1"/>
            <a:r>
              <a:rPr lang="en-GB" sz="1100" dirty="0"/>
              <a:t>Spreadsheet Software</a:t>
            </a:r>
          </a:p>
          <a:p>
            <a:pPr lvl="1"/>
            <a:r>
              <a:rPr lang="en-GB" sz="1100" dirty="0"/>
              <a:t>Word </a:t>
            </a:r>
            <a:r>
              <a:rPr lang="en-GB" sz="1100" dirty="0" smtClean="0"/>
              <a:t>Processor</a:t>
            </a:r>
            <a:endParaRPr lang="en-GB" sz="1100" dirty="0"/>
          </a:p>
          <a:p>
            <a:pPr lvl="1"/>
            <a:r>
              <a:rPr lang="en-GB" sz="1100" dirty="0"/>
              <a:t>Utility Software</a:t>
            </a:r>
          </a:p>
          <a:p>
            <a:pPr lvl="1"/>
            <a:r>
              <a:rPr lang="en-GB" sz="1100" dirty="0" smtClean="0"/>
              <a:t>Others</a:t>
            </a:r>
          </a:p>
          <a:p>
            <a:pPr marL="85725" lvl="1" indent="0">
              <a:buNone/>
            </a:pPr>
            <a:r>
              <a:rPr lang="en-GB" sz="1100" dirty="0" smtClean="0"/>
              <a:t>This can be done in the form of a presentation or report and must highlight the applications data management and display in a range of examples.</a:t>
            </a:r>
            <a:endParaRPr lang="en-GB" sz="1100" dirty="0"/>
          </a:p>
        </p:txBody>
      </p:sp>
      <p:sp>
        <p:nvSpPr>
          <p:cNvPr id="3" name="Title 2"/>
          <p:cNvSpPr>
            <a:spLocks noGrp="1"/>
          </p:cNvSpPr>
          <p:nvPr>
            <p:ph type="title"/>
          </p:nvPr>
        </p:nvSpPr>
        <p:spPr>
          <a:xfrm>
            <a:off x="539552" y="332656"/>
            <a:ext cx="8229600" cy="706090"/>
          </a:xfrm>
        </p:spPr>
        <p:txBody>
          <a:bodyPr>
            <a:normAutofit fontScale="90000"/>
          </a:bodyPr>
          <a:lstStyle/>
          <a:p>
            <a:r>
              <a:rPr lang="en-GB" dirty="0" smtClean="0"/>
              <a:t>P6.1 – Application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140298062"/>
              </p:ext>
            </p:extLst>
          </p:nvPr>
        </p:nvGraphicFramePr>
        <p:xfrm>
          <a:off x="323528" y="5192608"/>
          <a:ext cx="8568952" cy="1188720"/>
        </p:xfrm>
        <a:graphic>
          <a:graphicData uri="http://schemas.openxmlformats.org/drawingml/2006/table">
            <a:tbl>
              <a:tblPr firstRow="1" bandRow="1">
                <a:tableStyleId>{5C22544A-7EE6-4342-B048-85BDC9FD1C3A}</a:tableStyleId>
              </a:tblPr>
              <a:tblGrid>
                <a:gridCol w="2142238"/>
                <a:gridCol w="1916739"/>
                <a:gridCol w="2367737"/>
                <a:gridCol w="2142238"/>
              </a:tblGrid>
              <a:tr h="216024">
                <a:tc>
                  <a:txBody>
                    <a:bodyPr/>
                    <a:lstStyle/>
                    <a:p>
                      <a:pPr algn="ctr"/>
                      <a:r>
                        <a:rPr lang="en-GB" sz="1200" dirty="0" smtClean="0"/>
                        <a:t>Apps</a:t>
                      </a:r>
                      <a:endParaRPr lang="en-GB" sz="1200" b="1" dirty="0"/>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Communication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Computer-Aided Manufacturing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Data Management Software</a:t>
                      </a:r>
                    </a:p>
                  </a:txBody>
                  <a:tcPr/>
                </a:tc>
              </a:tr>
              <a:tr h="216024">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Desktop Publishing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Graphical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Multimedia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Spreadsheet Software</a:t>
                      </a:r>
                    </a:p>
                  </a:txBody>
                  <a:tcPr/>
                </a:tc>
              </a:tr>
              <a:tr h="216024">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Word Processor</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t>Utility Software</a:t>
                      </a:r>
                    </a:p>
                  </a:txBody>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Calibri" pitchFamily="34" charset="0"/>
                          <a:cs typeface="Calibri" pitchFamily="34" charset="0"/>
                        </a:rPr>
                        <a:t>Internet searches and facilities </a:t>
                      </a:r>
                    </a:p>
                  </a:txBody>
                  <a:tcPr/>
                </a:tc>
                <a:tc>
                  <a:txBody>
                    <a:bodyPr/>
                    <a:lstStyle/>
                    <a:p>
                      <a:pPr algn="ctr"/>
                      <a:r>
                        <a:rPr lang="en-GB" sz="1200" b="0" dirty="0" smtClean="0"/>
                        <a:t>Others</a:t>
                      </a:r>
                      <a:endParaRPr lang="en-GB" sz="1200" b="0" dirty="0"/>
                    </a:p>
                  </a:txBody>
                  <a:tcPr/>
                </a:tc>
              </a:tr>
            </a:tbl>
          </a:graphicData>
        </a:graphic>
      </p:graphicFrame>
    </p:spTree>
    <p:extLst>
      <p:ext uri="{BB962C8B-B14F-4D97-AF65-F5344CB8AC3E}">
        <p14:creationId xmlns:p14="http://schemas.microsoft.com/office/powerpoint/2010/main" val="23241181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040560"/>
          </a:xfrm>
        </p:spPr>
        <p:txBody>
          <a:bodyPr numCol="1">
            <a:noAutofit/>
          </a:bodyPr>
          <a:lstStyle/>
          <a:p>
            <a:pPr marL="109728" indent="0">
              <a:buNone/>
            </a:pPr>
            <a:r>
              <a:rPr lang="en-GB" sz="1600" dirty="0">
                <a:latin typeface="Calibri" pitchFamily="34" charset="0"/>
                <a:cs typeface="Calibri" pitchFamily="34" charset="0"/>
              </a:rPr>
              <a:t>There are several different types of </a:t>
            </a:r>
            <a:r>
              <a:rPr lang="en-GB" sz="1600" dirty="0" smtClean="0">
                <a:latin typeface="Calibri" pitchFamily="34" charset="0"/>
                <a:cs typeface="Calibri" pitchFamily="34" charset="0"/>
              </a:rPr>
              <a:t>higher level </a:t>
            </a:r>
            <a:r>
              <a:rPr lang="en-GB" sz="1600" dirty="0">
                <a:latin typeface="Calibri" pitchFamily="34" charset="0"/>
                <a:cs typeface="Calibri" pitchFamily="34" charset="0"/>
              </a:rPr>
              <a:t>applications available </a:t>
            </a:r>
            <a:r>
              <a:rPr lang="en-GB" sz="1600" dirty="0" smtClean="0">
                <a:latin typeface="Calibri" pitchFamily="34" charset="0"/>
                <a:cs typeface="Calibri" pitchFamily="34" charset="0"/>
              </a:rPr>
              <a:t>for companies to use in order to analyse data and prepare information results. Each of these has their purpose and each has their advantages that makes them useful to portray that information to the client or customer. </a:t>
            </a:r>
            <a:endParaRPr lang="en-GB" sz="1600" dirty="0">
              <a:latin typeface="Calibri" pitchFamily="34" charset="0"/>
              <a:cs typeface="Calibri" pitchFamily="34" charset="0"/>
            </a:endParaRPr>
          </a:p>
          <a:p>
            <a:pPr marL="271463" indent="-161925"/>
            <a:r>
              <a:rPr lang="en-GB" sz="1600" b="1" dirty="0" smtClean="0">
                <a:latin typeface="Calibri" pitchFamily="34" charset="0"/>
                <a:cs typeface="Calibri" pitchFamily="34" charset="0"/>
              </a:rPr>
              <a:t>Customer </a:t>
            </a:r>
            <a:r>
              <a:rPr lang="en-GB" sz="1600" b="1" dirty="0">
                <a:latin typeface="Calibri" pitchFamily="34" charset="0"/>
                <a:cs typeface="Calibri" pitchFamily="34" charset="0"/>
              </a:rPr>
              <a:t>relationship management (CRM)</a:t>
            </a:r>
            <a:r>
              <a:rPr lang="en-GB" sz="1600" dirty="0">
                <a:latin typeface="Calibri" pitchFamily="34" charset="0"/>
                <a:cs typeface="Calibri" pitchFamily="34" charset="0"/>
              </a:rPr>
              <a:t> is a model for managing a company’s interactions with current and future customers. It involves using technology to </a:t>
            </a:r>
            <a:r>
              <a:rPr lang="en-GB" sz="1600" dirty="0" smtClean="0">
                <a:latin typeface="Calibri" pitchFamily="34" charset="0"/>
                <a:cs typeface="Calibri" pitchFamily="34" charset="0"/>
              </a:rPr>
              <a:t>organise, streamline with computer interfaces or automatic recognition, </a:t>
            </a:r>
            <a:r>
              <a:rPr lang="en-GB" sz="1600" dirty="0">
                <a:latin typeface="Calibri" pitchFamily="34" charset="0"/>
                <a:cs typeface="Calibri" pitchFamily="34" charset="0"/>
              </a:rPr>
              <a:t>and </a:t>
            </a:r>
            <a:r>
              <a:rPr lang="en-GB" sz="1600" dirty="0" smtClean="0">
                <a:latin typeface="Calibri" pitchFamily="34" charset="0"/>
                <a:cs typeface="Calibri" pitchFamily="34" charset="0"/>
              </a:rPr>
              <a:t>link together </a:t>
            </a:r>
            <a:r>
              <a:rPr lang="en-GB" sz="1600" dirty="0">
                <a:latin typeface="Calibri" pitchFamily="34" charset="0"/>
                <a:cs typeface="Calibri" pitchFamily="34" charset="0"/>
              </a:rPr>
              <a:t>sales, marketing, </a:t>
            </a:r>
            <a:r>
              <a:rPr lang="en-GB" sz="1600" dirty="0" smtClean="0">
                <a:latin typeface="Calibri" pitchFamily="34" charset="0"/>
                <a:cs typeface="Calibri" pitchFamily="34" charset="0"/>
              </a:rPr>
              <a:t>customer </a:t>
            </a:r>
            <a:r>
              <a:rPr lang="en-GB" sz="1600" dirty="0">
                <a:latin typeface="Calibri" pitchFamily="34" charset="0"/>
                <a:cs typeface="Calibri" pitchFamily="34" charset="0"/>
              </a:rPr>
              <a:t>service, and technical </a:t>
            </a:r>
            <a:r>
              <a:rPr lang="en-GB" sz="1600" dirty="0" smtClean="0">
                <a:latin typeface="Calibri" pitchFamily="34" charset="0"/>
                <a:cs typeface="Calibri" pitchFamily="34" charset="0"/>
              </a:rPr>
              <a:t>support. Basically </a:t>
            </a:r>
            <a:r>
              <a:rPr lang="en-GB" sz="1600" dirty="0">
                <a:latin typeface="Calibri" pitchFamily="34" charset="0"/>
                <a:cs typeface="Calibri" pitchFamily="34" charset="0"/>
              </a:rPr>
              <a:t>it does all the management of information under one </a:t>
            </a:r>
            <a:r>
              <a:rPr lang="en-GB" sz="1600" dirty="0" smtClean="0">
                <a:latin typeface="Calibri" pitchFamily="34" charset="0"/>
                <a:cs typeface="Calibri" pitchFamily="34" charset="0"/>
              </a:rPr>
              <a:t>package.</a:t>
            </a:r>
          </a:p>
          <a:p>
            <a:pPr marL="444500" indent="-161925"/>
            <a:r>
              <a:rPr lang="en-GB" sz="1600" b="1" dirty="0" smtClean="0">
                <a:latin typeface="Calibri" pitchFamily="34" charset="0"/>
                <a:cs typeface="Calibri" pitchFamily="34" charset="0"/>
              </a:rPr>
              <a:t>Marketing - </a:t>
            </a:r>
            <a:r>
              <a:rPr lang="en-GB" sz="1600" dirty="0" smtClean="0">
                <a:latin typeface="Calibri" pitchFamily="34" charset="0"/>
                <a:cs typeface="Calibri" pitchFamily="34" charset="0"/>
              </a:rPr>
              <a:t>CRM </a:t>
            </a:r>
            <a:r>
              <a:rPr lang="en-GB" sz="1600" dirty="0">
                <a:latin typeface="Calibri" pitchFamily="34" charset="0"/>
                <a:cs typeface="Calibri" pitchFamily="34" charset="0"/>
              </a:rPr>
              <a:t>systems </a:t>
            </a:r>
            <a:r>
              <a:rPr lang="en-GB" sz="1600" dirty="0" smtClean="0">
                <a:latin typeface="Calibri" pitchFamily="34" charset="0"/>
                <a:cs typeface="Calibri" pitchFamily="34" charset="0"/>
              </a:rPr>
              <a:t>can </a:t>
            </a:r>
            <a:r>
              <a:rPr lang="en-GB" sz="1600" dirty="0">
                <a:latin typeface="Calibri" pitchFamily="34" charset="0"/>
                <a:cs typeface="Calibri" pitchFamily="34" charset="0"/>
              </a:rPr>
              <a:t>track and measure campaigns over </a:t>
            </a:r>
            <a:r>
              <a:rPr lang="en-GB" sz="1600" dirty="0" smtClean="0">
                <a:latin typeface="Calibri" pitchFamily="34" charset="0"/>
                <a:cs typeface="Calibri" pitchFamily="34" charset="0"/>
              </a:rPr>
              <a:t>different media, </a:t>
            </a:r>
            <a:r>
              <a:rPr lang="en-GB" sz="1600" dirty="0">
                <a:latin typeface="Calibri" pitchFamily="34" charset="0"/>
                <a:cs typeface="Calibri" pitchFamily="34" charset="0"/>
              </a:rPr>
              <a:t>such as email, search, social media, telephone and direct mail. These systems track clicks, responses, leads and deals.</a:t>
            </a:r>
          </a:p>
          <a:p>
            <a:pPr marL="444500" indent="-161925"/>
            <a:r>
              <a:rPr lang="en-GB" sz="1600" b="1" dirty="0">
                <a:latin typeface="Calibri" pitchFamily="34" charset="0"/>
                <a:cs typeface="Calibri" pitchFamily="34" charset="0"/>
              </a:rPr>
              <a:t>Customer service and </a:t>
            </a:r>
            <a:r>
              <a:rPr lang="en-GB" sz="1600" b="1" dirty="0" smtClean="0">
                <a:latin typeface="Calibri" pitchFamily="34" charset="0"/>
                <a:cs typeface="Calibri" pitchFamily="34" charset="0"/>
              </a:rPr>
              <a:t>support - </a:t>
            </a:r>
            <a:r>
              <a:rPr lang="en-GB" sz="1600" dirty="0" smtClean="0">
                <a:latin typeface="Calibri" pitchFamily="34" charset="0"/>
                <a:cs typeface="Calibri" pitchFamily="34" charset="0"/>
              </a:rPr>
              <a:t>CRM </a:t>
            </a:r>
            <a:r>
              <a:rPr lang="en-GB" sz="1600" dirty="0">
                <a:latin typeface="Calibri" pitchFamily="34" charset="0"/>
                <a:cs typeface="Calibri" pitchFamily="34" charset="0"/>
              </a:rPr>
              <a:t>systems can be used to create, assign and manage </a:t>
            </a:r>
            <a:r>
              <a:rPr lang="en-GB" sz="1600" dirty="0" smtClean="0">
                <a:latin typeface="Calibri" pitchFamily="34" charset="0"/>
                <a:cs typeface="Calibri" pitchFamily="34" charset="0"/>
              </a:rPr>
              <a:t>customers requests, </a:t>
            </a:r>
            <a:r>
              <a:rPr lang="en-GB" sz="1600" dirty="0">
                <a:latin typeface="Calibri" pitchFamily="34" charset="0"/>
                <a:cs typeface="Calibri" pitchFamily="34" charset="0"/>
              </a:rPr>
              <a:t>such as call </a:t>
            </a:r>
            <a:r>
              <a:rPr lang="en-GB" sz="1600" dirty="0" smtClean="0">
                <a:latin typeface="Calibri" pitchFamily="34" charset="0"/>
                <a:cs typeface="Calibri" pitchFamily="34" charset="0"/>
              </a:rPr>
              <a:t>centre </a:t>
            </a:r>
            <a:r>
              <a:rPr lang="en-GB" sz="1600" dirty="0">
                <a:latin typeface="Calibri" pitchFamily="34" charset="0"/>
                <a:cs typeface="Calibri" pitchFamily="34" charset="0"/>
              </a:rPr>
              <a:t>software which helps direct customers to agents</a:t>
            </a:r>
            <a:r>
              <a:rPr lang="en-GB" sz="1600" dirty="0" smtClean="0">
                <a:latin typeface="Calibri" pitchFamily="34" charset="0"/>
                <a:cs typeface="Calibri" pitchFamily="34" charset="0"/>
              </a:rPr>
              <a:t>. </a:t>
            </a:r>
            <a:r>
              <a:rPr lang="en-GB" sz="1600" dirty="0">
                <a:latin typeface="Calibri" pitchFamily="34" charset="0"/>
                <a:cs typeface="Calibri" pitchFamily="34" charset="0"/>
              </a:rPr>
              <a:t>CRM software can also be used to identify and reward loyal customers over a period of time.</a:t>
            </a:r>
          </a:p>
          <a:p>
            <a:pPr marL="444500" indent="-161925"/>
            <a:r>
              <a:rPr lang="en-GB" sz="1600" b="1" dirty="0" smtClean="0">
                <a:latin typeface="Calibri" pitchFamily="34" charset="0"/>
                <a:cs typeface="Calibri" pitchFamily="34" charset="0"/>
              </a:rPr>
              <a:t>Appointments - </a:t>
            </a:r>
            <a:r>
              <a:rPr lang="en-GB" sz="1600" dirty="0" smtClean="0">
                <a:latin typeface="Calibri" pitchFamily="34" charset="0"/>
                <a:cs typeface="Calibri" pitchFamily="34" charset="0"/>
              </a:rPr>
              <a:t>CRM </a:t>
            </a:r>
            <a:r>
              <a:rPr lang="en-GB" sz="1600" dirty="0">
                <a:latin typeface="Calibri" pitchFamily="34" charset="0"/>
                <a:cs typeface="Calibri" pitchFamily="34" charset="0"/>
              </a:rPr>
              <a:t>systems can automatically suggest suitable appointment times to customers via e-mail or </a:t>
            </a:r>
            <a:r>
              <a:rPr lang="en-GB" sz="1600" dirty="0" smtClean="0">
                <a:latin typeface="Calibri" pitchFamily="34" charset="0"/>
                <a:cs typeface="Calibri" pitchFamily="34" charset="0"/>
              </a:rPr>
              <a:t>web browsers. </a:t>
            </a:r>
            <a:r>
              <a:rPr lang="en-GB" sz="1600" dirty="0">
                <a:latin typeface="Calibri" pitchFamily="34" charset="0"/>
                <a:cs typeface="Calibri" pitchFamily="34" charset="0"/>
              </a:rPr>
              <a:t>These can then be </a:t>
            </a:r>
            <a:r>
              <a:rPr lang="en-GB" sz="1600" dirty="0" smtClean="0">
                <a:latin typeface="Calibri" pitchFamily="34" charset="0"/>
                <a:cs typeface="Calibri" pitchFamily="34" charset="0"/>
              </a:rPr>
              <a:t>synchronised </a:t>
            </a:r>
            <a:r>
              <a:rPr lang="en-GB" sz="1600" dirty="0">
                <a:latin typeface="Calibri" pitchFamily="34" charset="0"/>
                <a:cs typeface="Calibri" pitchFamily="34" charset="0"/>
              </a:rPr>
              <a:t>with the representative or agent's calendar</a:t>
            </a:r>
          </a:p>
          <a:p>
            <a:pPr marL="444500" indent="-161925"/>
            <a:r>
              <a:rPr lang="en-GB" sz="1600" b="1" dirty="0">
                <a:latin typeface="Calibri" pitchFamily="34" charset="0"/>
                <a:cs typeface="Calibri" pitchFamily="34" charset="0"/>
              </a:rPr>
              <a:t>Social </a:t>
            </a:r>
            <a:r>
              <a:rPr lang="en-GB" sz="1600" b="1" dirty="0" smtClean="0">
                <a:latin typeface="Calibri" pitchFamily="34" charset="0"/>
                <a:cs typeface="Calibri" pitchFamily="34" charset="0"/>
              </a:rPr>
              <a:t>media - </a:t>
            </a:r>
            <a:r>
              <a:rPr lang="en-GB" sz="1600" dirty="0" smtClean="0">
                <a:latin typeface="Calibri" pitchFamily="34" charset="0"/>
                <a:cs typeface="Calibri" pitchFamily="34" charset="0"/>
              </a:rPr>
              <a:t>CRM </a:t>
            </a:r>
            <a:r>
              <a:rPr lang="en-GB" sz="1600" dirty="0">
                <a:latin typeface="Calibri" pitchFamily="34" charset="0"/>
                <a:cs typeface="Calibri" pitchFamily="34" charset="0"/>
              </a:rPr>
              <a:t>often makes use of social media to build </a:t>
            </a:r>
            <a:r>
              <a:rPr lang="en-GB" sz="1600" dirty="0" smtClean="0">
                <a:latin typeface="Calibri" pitchFamily="34" charset="0"/>
                <a:cs typeface="Calibri" pitchFamily="34" charset="0"/>
              </a:rPr>
              <a:t>customer </a:t>
            </a:r>
            <a:r>
              <a:rPr lang="en-GB" sz="1600" dirty="0">
                <a:latin typeface="Calibri" pitchFamily="34" charset="0"/>
                <a:cs typeface="Calibri" pitchFamily="34" charset="0"/>
              </a:rPr>
              <a:t>relationships. Some CRM systems integrate social media sites like Twitter, LinkedIn and Facebook to track and communicate with customers sharing </a:t>
            </a:r>
            <a:r>
              <a:rPr lang="en-GB" sz="1600" dirty="0" smtClean="0">
                <a:latin typeface="Calibri" pitchFamily="34" charset="0"/>
                <a:cs typeface="Calibri" pitchFamily="34" charset="0"/>
              </a:rPr>
              <a:t>opinions </a:t>
            </a:r>
            <a:r>
              <a:rPr lang="en-GB" sz="1600" dirty="0">
                <a:latin typeface="Calibri" pitchFamily="34" charset="0"/>
                <a:cs typeface="Calibri" pitchFamily="34" charset="0"/>
              </a:rPr>
              <a:t>and experiences with a company, products and </a:t>
            </a:r>
            <a:r>
              <a:rPr lang="en-GB" sz="1600" dirty="0" smtClean="0">
                <a:latin typeface="Calibri" pitchFamily="34" charset="0"/>
                <a:cs typeface="Calibri" pitchFamily="34" charset="0"/>
              </a:rPr>
              <a:t>services.</a:t>
            </a:r>
          </a:p>
        </p:txBody>
      </p:sp>
      <p:sp>
        <p:nvSpPr>
          <p:cNvPr id="3" name="Title 2"/>
          <p:cNvSpPr>
            <a:spLocks noGrp="1"/>
          </p:cNvSpPr>
          <p:nvPr>
            <p:ph type="title"/>
          </p:nvPr>
        </p:nvSpPr>
        <p:spPr>
          <a:xfrm>
            <a:off x="539552" y="332656"/>
            <a:ext cx="8229600" cy="706090"/>
          </a:xfrm>
        </p:spPr>
        <p:txBody>
          <a:bodyPr>
            <a:normAutofit/>
          </a:bodyPr>
          <a:lstStyle/>
          <a:p>
            <a:r>
              <a:rPr lang="en-GB" dirty="0" smtClean="0"/>
              <a:t>P6.2 – Analysis of Information</a:t>
            </a:r>
            <a:endParaRPr lang="en-GB" dirty="0"/>
          </a:p>
        </p:txBody>
      </p:sp>
    </p:spTree>
    <p:extLst>
      <p:ext uri="{BB962C8B-B14F-4D97-AF65-F5344CB8AC3E}">
        <p14:creationId xmlns:p14="http://schemas.microsoft.com/office/powerpoint/2010/main" val="14792701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256584"/>
          </a:xfrm>
        </p:spPr>
        <p:txBody>
          <a:bodyPr numCol="1">
            <a:noAutofit/>
          </a:bodyPr>
          <a:lstStyle/>
          <a:p>
            <a:r>
              <a:rPr lang="en-GB" sz="1500" b="1" dirty="0">
                <a:latin typeface="Calibri" pitchFamily="34" charset="0"/>
                <a:cs typeface="Calibri" pitchFamily="34" charset="0"/>
              </a:rPr>
              <a:t>Enterprise resource planning</a:t>
            </a:r>
            <a:r>
              <a:rPr lang="en-GB" sz="1500" dirty="0">
                <a:latin typeface="Calibri" pitchFamily="34" charset="0"/>
                <a:cs typeface="Calibri" pitchFamily="34" charset="0"/>
              </a:rPr>
              <a:t> (</a:t>
            </a:r>
            <a:r>
              <a:rPr lang="en-GB" sz="1500" b="1" dirty="0">
                <a:latin typeface="Calibri" pitchFamily="34" charset="0"/>
                <a:cs typeface="Calibri" pitchFamily="34" charset="0"/>
              </a:rPr>
              <a:t>ERP</a:t>
            </a:r>
            <a:r>
              <a:rPr lang="en-GB" sz="1500" dirty="0">
                <a:latin typeface="Calibri" pitchFamily="34" charset="0"/>
                <a:cs typeface="Calibri" pitchFamily="34" charset="0"/>
              </a:rPr>
              <a:t>) is business management </a:t>
            </a:r>
            <a:r>
              <a:rPr lang="en-GB" sz="1500" dirty="0" smtClean="0">
                <a:latin typeface="Calibri" pitchFamily="34" charset="0"/>
                <a:cs typeface="Calibri" pitchFamily="34" charset="0"/>
              </a:rPr>
              <a:t>software that </a:t>
            </a:r>
            <a:r>
              <a:rPr lang="en-GB" sz="1500" dirty="0">
                <a:latin typeface="Calibri" pitchFamily="34" charset="0"/>
                <a:cs typeface="Calibri" pitchFamily="34" charset="0"/>
              </a:rPr>
              <a:t>a company uses to manage business processes, including:</a:t>
            </a:r>
          </a:p>
          <a:p>
            <a:pPr marL="630238" indent="-271463"/>
            <a:r>
              <a:rPr lang="en-GB" sz="1500" dirty="0">
                <a:latin typeface="Calibri" pitchFamily="34" charset="0"/>
                <a:cs typeface="Calibri" pitchFamily="34" charset="0"/>
              </a:rPr>
              <a:t>Product planning and development</a:t>
            </a:r>
          </a:p>
          <a:p>
            <a:pPr marL="630238" indent="-271463"/>
            <a:r>
              <a:rPr lang="en-GB" sz="1500" dirty="0">
                <a:latin typeface="Calibri" pitchFamily="34" charset="0"/>
                <a:cs typeface="Calibri" pitchFamily="34" charset="0"/>
              </a:rPr>
              <a:t>Manufacturing</a:t>
            </a:r>
          </a:p>
          <a:p>
            <a:pPr marL="630238" indent="-271463"/>
            <a:r>
              <a:rPr lang="en-GB" sz="1500" dirty="0">
                <a:latin typeface="Calibri" pitchFamily="34" charset="0"/>
                <a:cs typeface="Calibri" pitchFamily="34" charset="0"/>
              </a:rPr>
              <a:t>Marketing and sales</a:t>
            </a:r>
          </a:p>
          <a:p>
            <a:pPr marL="630238" indent="-271463"/>
            <a:r>
              <a:rPr lang="en-GB" sz="1500" dirty="0">
                <a:latin typeface="Calibri" pitchFamily="34" charset="0"/>
                <a:cs typeface="Calibri" pitchFamily="34" charset="0"/>
              </a:rPr>
              <a:t>Inventory management</a:t>
            </a:r>
          </a:p>
          <a:p>
            <a:pPr marL="630238" indent="-271463"/>
            <a:r>
              <a:rPr lang="en-GB" sz="1500" dirty="0">
                <a:latin typeface="Calibri" pitchFamily="34" charset="0"/>
                <a:cs typeface="Calibri" pitchFamily="34" charset="0"/>
              </a:rPr>
              <a:t>Shipping</a:t>
            </a:r>
          </a:p>
          <a:p>
            <a:r>
              <a:rPr lang="en-GB" sz="1500" b="1" dirty="0">
                <a:latin typeface="Calibri" pitchFamily="34" charset="0"/>
                <a:cs typeface="Calibri" pitchFamily="34" charset="0"/>
              </a:rPr>
              <a:t>ERP</a:t>
            </a:r>
            <a:r>
              <a:rPr lang="en-GB" sz="1500" dirty="0">
                <a:latin typeface="Calibri" pitchFamily="34" charset="0"/>
                <a:cs typeface="Calibri" pitchFamily="34" charset="0"/>
              </a:rPr>
              <a:t> provides an </a:t>
            </a:r>
            <a:r>
              <a:rPr lang="en-GB" sz="1500" dirty="0" smtClean="0">
                <a:latin typeface="Calibri" pitchFamily="34" charset="0"/>
                <a:cs typeface="Calibri" pitchFamily="34" charset="0"/>
              </a:rPr>
              <a:t>single package live </a:t>
            </a:r>
            <a:r>
              <a:rPr lang="en-GB" sz="1500" dirty="0">
                <a:latin typeface="Calibri" pitchFamily="34" charset="0"/>
                <a:cs typeface="Calibri" pitchFamily="34" charset="0"/>
              </a:rPr>
              <a:t>view of core business processes, using common databases maintained by a database management system. ERP systems track business </a:t>
            </a:r>
            <a:r>
              <a:rPr lang="en-GB" sz="1500" dirty="0" smtClean="0">
                <a:latin typeface="Calibri" pitchFamily="34" charset="0"/>
                <a:cs typeface="Calibri" pitchFamily="34" charset="0"/>
              </a:rPr>
              <a:t>resources such as cash</a:t>
            </a:r>
            <a:r>
              <a:rPr lang="en-GB" sz="1500" dirty="0">
                <a:latin typeface="Calibri" pitchFamily="34" charset="0"/>
                <a:cs typeface="Calibri" pitchFamily="34" charset="0"/>
              </a:rPr>
              <a:t>, raw materials, production </a:t>
            </a:r>
            <a:r>
              <a:rPr lang="en-GB" sz="1500" dirty="0" smtClean="0">
                <a:latin typeface="Calibri" pitchFamily="34" charset="0"/>
                <a:cs typeface="Calibri" pitchFamily="34" charset="0"/>
              </a:rPr>
              <a:t>capacity etc. and </a:t>
            </a:r>
            <a:r>
              <a:rPr lang="en-GB" sz="1500" dirty="0">
                <a:latin typeface="Calibri" pitchFamily="34" charset="0"/>
                <a:cs typeface="Calibri" pitchFamily="34" charset="0"/>
              </a:rPr>
              <a:t>the status of business </a:t>
            </a:r>
            <a:r>
              <a:rPr lang="en-GB" sz="1500" dirty="0" smtClean="0">
                <a:latin typeface="Calibri" pitchFamily="34" charset="0"/>
                <a:cs typeface="Calibri" pitchFamily="34" charset="0"/>
              </a:rPr>
              <a:t>functions: </a:t>
            </a:r>
            <a:r>
              <a:rPr lang="en-GB" sz="1500" dirty="0">
                <a:latin typeface="Calibri" pitchFamily="34" charset="0"/>
                <a:cs typeface="Calibri" pitchFamily="34" charset="0"/>
              </a:rPr>
              <a:t>orders, purchase orders, and payroll. The applications that make up the system share data across the various departments </a:t>
            </a:r>
            <a:r>
              <a:rPr lang="en-GB" sz="1500" dirty="0" smtClean="0">
                <a:latin typeface="Calibri" pitchFamily="34" charset="0"/>
                <a:cs typeface="Calibri" pitchFamily="34" charset="0"/>
              </a:rPr>
              <a:t>such as manufacturing</a:t>
            </a:r>
            <a:r>
              <a:rPr lang="en-GB" sz="1500" dirty="0">
                <a:latin typeface="Calibri" pitchFamily="34" charset="0"/>
                <a:cs typeface="Calibri" pitchFamily="34" charset="0"/>
              </a:rPr>
              <a:t>, purchasing, sales, accounting, etc</a:t>
            </a:r>
            <a:r>
              <a:rPr lang="en-GB" sz="1500" dirty="0" smtClean="0">
                <a:latin typeface="Calibri" pitchFamily="34" charset="0"/>
                <a:cs typeface="Calibri" pitchFamily="34" charset="0"/>
              </a:rPr>
              <a:t>. </a:t>
            </a:r>
            <a:r>
              <a:rPr lang="en-GB" sz="1500" dirty="0">
                <a:latin typeface="Calibri" pitchFamily="34" charset="0"/>
                <a:cs typeface="Calibri" pitchFamily="34" charset="0"/>
              </a:rPr>
              <a:t>that entered the data. ERP facilitates information flow between all business functions, and manages connections to outside stakeholders</a:t>
            </a:r>
            <a:r>
              <a:rPr lang="en-GB" sz="1500" dirty="0" smtClean="0">
                <a:latin typeface="Calibri" pitchFamily="34" charset="0"/>
                <a:cs typeface="Calibri" pitchFamily="34" charset="0"/>
              </a:rPr>
              <a:t>.</a:t>
            </a:r>
          </a:p>
          <a:p>
            <a:r>
              <a:rPr lang="en-GB" sz="1500" b="1" dirty="0">
                <a:latin typeface="Calibri" pitchFamily="34" charset="0"/>
                <a:cs typeface="Calibri" pitchFamily="34" charset="0"/>
              </a:rPr>
              <a:t>Knowledge Management System </a:t>
            </a:r>
            <a:r>
              <a:rPr lang="en-GB" sz="1500" dirty="0">
                <a:latin typeface="Calibri" pitchFamily="34" charset="0"/>
                <a:cs typeface="Calibri" pitchFamily="34" charset="0"/>
              </a:rPr>
              <a:t>refers to a (generally IT based) system for managing knowledge in organizations for supporting creation, capture, storage and dissemination of information</a:t>
            </a:r>
            <a:r>
              <a:rPr lang="en-GB" sz="1500" dirty="0" smtClean="0">
                <a:latin typeface="Calibri" pitchFamily="34" charset="0"/>
                <a:cs typeface="Calibri" pitchFamily="34" charset="0"/>
              </a:rPr>
              <a:t>.</a:t>
            </a:r>
            <a:endParaRPr lang="en-GB" sz="1500" dirty="0">
              <a:latin typeface="Calibri" pitchFamily="34" charset="0"/>
              <a:cs typeface="Calibri" pitchFamily="34" charset="0"/>
            </a:endParaRPr>
          </a:p>
          <a:p>
            <a:r>
              <a:rPr lang="en-GB" sz="1500" dirty="0">
                <a:latin typeface="Calibri" pitchFamily="34" charset="0"/>
                <a:cs typeface="Calibri" pitchFamily="34" charset="0"/>
              </a:rPr>
              <a:t>The idea of a KM system is to enable employees to have ready access to the </a:t>
            </a:r>
            <a:r>
              <a:rPr lang="en-GB" sz="1500" dirty="0" smtClean="0">
                <a:latin typeface="Calibri" pitchFamily="34" charset="0"/>
                <a:cs typeface="Calibri" pitchFamily="34" charset="0"/>
              </a:rPr>
              <a:t>organisation's databases, </a:t>
            </a:r>
            <a:r>
              <a:rPr lang="en-GB" sz="1500" dirty="0">
                <a:latin typeface="Calibri" pitchFamily="34" charset="0"/>
                <a:cs typeface="Calibri" pitchFamily="34" charset="0"/>
              </a:rPr>
              <a:t>sources of information, and solutions. For example a typical claim justifying the creation of a KM system might run something like this: an engineer could know the metallurgical composition of an alloy that reduces sound in gear systems. Sharing this information </a:t>
            </a:r>
            <a:r>
              <a:rPr lang="en-GB" sz="1500" dirty="0" smtClean="0">
                <a:latin typeface="Calibri" pitchFamily="34" charset="0"/>
                <a:cs typeface="Calibri" pitchFamily="34" charset="0"/>
              </a:rPr>
              <a:t>organisation </a:t>
            </a:r>
            <a:r>
              <a:rPr lang="en-GB" sz="1500" dirty="0">
                <a:latin typeface="Calibri" pitchFamily="34" charset="0"/>
                <a:cs typeface="Calibri" pitchFamily="34" charset="0"/>
              </a:rPr>
              <a:t>wide can lead to more effective engine design and it could also lead to ideas for new or improved equipment</a:t>
            </a:r>
            <a:r>
              <a:rPr lang="en-GB" sz="1500" dirty="0" smtClean="0">
                <a:latin typeface="Calibri" pitchFamily="34" charset="0"/>
                <a:cs typeface="Calibri" pitchFamily="34" charset="0"/>
              </a:rPr>
              <a:t>.</a:t>
            </a:r>
            <a:endParaRPr lang="en-GB" sz="1500" b="1" dirty="0">
              <a:latin typeface="Calibri" pitchFamily="34" charset="0"/>
              <a:cs typeface="Calibri" pitchFamily="34" charset="0"/>
            </a:endParaRPr>
          </a:p>
        </p:txBody>
      </p:sp>
      <p:sp>
        <p:nvSpPr>
          <p:cNvPr id="3" name="Title 2"/>
          <p:cNvSpPr>
            <a:spLocks noGrp="1"/>
          </p:cNvSpPr>
          <p:nvPr>
            <p:ph type="title"/>
          </p:nvPr>
        </p:nvSpPr>
        <p:spPr>
          <a:xfrm>
            <a:off x="539552" y="332656"/>
            <a:ext cx="8229600" cy="706090"/>
          </a:xfrm>
        </p:spPr>
        <p:txBody>
          <a:bodyPr>
            <a:normAutofit/>
          </a:bodyPr>
          <a:lstStyle/>
          <a:p>
            <a:r>
              <a:rPr lang="en-GB" dirty="0" smtClean="0"/>
              <a:t>P6.2 – Analysis of Information</a:t>
            </a:r>
            <a:endParaRPr lang="en-GB" dirty="0"/>
          </a:p>
        </p:txBody>
      </p:sp>
    </p:spTree>
    <p:extLst>
      <p:ext uri="{BB962C8B-B14F-4D97-AF65-F5344CB8AC3E}">
        <p14:creationId xmlns:p14="http://schemas.microsoft.com/office/powerpoint/2010/main" val="25050610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040560"/>
          </a:xfrm>
        </p:spPr>
        <p:txBody>
          <a:bodyPr numCol="1">
            <a:noAutofit/>
          </a:bodyPr>
          <a:lstStyle/>
          <a:p>
            <a:r>
              <a:rPr lang="en-GB" sz="1300" b="1" dirty="0" smtClean="0">
                <a:latin typeface="Calibri" pitchFamily="34" charset="0"/>
                <a:cs typeface="Calibri" pitchFamily="34" charset="0"/>
              </a:rPr>
              <a:t>Artificial </a:t>
            </a:r>
            <a:r>
              <a:rPr lang="en-GB" sz="1300" b="1" dirty="0">
                <a:latin typeface="Calibri" pitchFamily="34" charset="0"/>
                <a:cs typeface="Calibri" pitchFamily="34" charset="0"/>
              </a:rPr>
              <a:t>intelligence and expert systems </a:t>
            </a:r>
            <a:r>
              <a:rPr lang="en-GB" sz="1300" dirty="0" smtClean="0">
                <a:latin typeface="Calibri" pitchFamily="34" charset="0"/>
                <a:cs typeface="Calibri" pitchFamily="34" charset="0"/>
              </a:rPr>
              <a:t>are </a:t>
            </a:r>
            <a:r>
              <a:rPr lang="en-GB" sz="1300" dirty="0">
                <a:latin typeface="Calibri" pitchFamily="34" charset="0"/>
                <a:cs typeface="Calibri" pitchFamily="34" charset="0"/>
              </a:rPr>
              <a:t>a computer system that emulates the decision-making ability of a human expert</a:t>
            </a:r>
            <a:r>
              <a:rPr lang="en-GB" sz="1300" dirty="0" smtClean="0">
                <a:latin typeface="Calibri" pitchFamily="34" charset="0"/>
                <a:cs typeface="Calibri" pitchFamily="34" charset="0"/>
              </a:rPr>
              <a:t>. </a:t>
            </a:r>
            <a:r>
              <a:rPr lang="en-GB" sz="1300" dirty="0">
                <a:latin typeface="Calibri" pitchFamily="34" charset="0"/>
                <a:cs typeface="Calibri" pitchFamily="34" charset="0"/>
              </a:rPr>
              <a:t>Expert systems are designed to solve complex problems by reasoning about knowledge, like an expert, and not by following the procedure of a </a:t>
            </a:r>
            <a:r>
              <a:rPr lang="en-GB" sz="1300" dirty="0" smtClean="0">
                <a:latin typeface="Calibri" pitchFamily="34" charset="0"/>
                <a:cs typeface="Calibri" pitchFamily="34" charset="0"/>
              </a:rPr>
              <a:t>developer. </a:t>
            </a:r>
            <a:r>
              <a:rPr lang="en-GB" sz="1300" dirty="0">
                <a:latin typeface="Calibri" pitchFamily="34" charset="0"/>
                <a:cs typeface="Calibri" pitchFamily="34" charset="0"/>
              </a:rPr>
              <a:t>The first expert systems were created in the 1970s and then proliferated in the 1980s</a:t>
            </a:r>
            <a:r>
              <a:rPr lang="en-GB" sz="1300" dirty="0" smtClean="0">
                <a:latin typeface="Calibri" pitchFamily="34" charset="0"/>
                <a:cs typeface="Calibri" pitchFamily="34" charset="0"/>
              </a:rPr>
              <a:t>.</a:t>
            </a:r>
            <a:endParaRPr lang="en-GB" sz="1300" dirty="0">
              <a:latin typeface="Calibri" pitchFamily="34" charset="0"/>
              <a:cs typeface="Calibri" pitchFamily="34" charset="0"/>
            </a:endParaRPr>
          </a:p>
          <a:p>
            <a:r>
              <a:rPr lang="en-GB" sz="1300" dirty="0">
                <a:latin typeface="Calibri" pitchFamily="34" charset="0"/>
                <a:cs typeface="Calibri" pitchFamily="34" charset="0"/>
              </a:rPr>
              <a:t>An expert system has a unique structure, different from traditional computer programming. It is divided into two parts, one fixed, independent of the expert system: the inference engine, and one variable: the knowledge base. To run an expert system, the engine reasons about the knowledge base like a </a:t>
            </a:r>
            <a:r>
              <a:rPr lang="en-GB" sz="1300" dirty="0" smtClean="0">
                <a:latin typeface="Calibri" pitchFamily="34" charset="0"/>
                <a:cs typeface="Calibri" pitchFamily="34" charset="0"/>
              </a:rPr>
              <a:t>human. Benefits include:</a:t>
            </a:r>
            <a:endParaRPr lang="en-GB" sz="1300" baseline="30000" dirty="0" smtClean="0">
              <a:latin typeface="Calibri" pitchFamily="34" charset="0"/>
              <a:cs typeface="Calibri" pitchFamily="34" charset="0"/>
            </a:endParaRPr>
          </a:p>
          <a:p>
            <a:pPr marL="549275" indent="-255588"/>
            <a:r>
              <a:rPr lang="en-GB" sz="1300" b="1" dirty="0">
                <a:latin typeface="Calibri" pitchFamily="34" charset="0"/>
                <a:cs typeface="Calibri" pitchFamily="34" charset="0"/>
              </a:rPr>
              <a:t>Quick availability and opportunity to program </a:t>
            </a:r>
            <a:r>
              <a:rPr lang="en-GB" sz="1300" b="1" dirty="0" smtClean="0">
                <a:latin typeface="Calibri" pitchFamily="34" charset="0"/>
                <a:cs typeface="Calibri" pitchFamily="34" charset="0"/>
              </a:rPr>
              <a:t>itself - </a:t>
            </a:r>
            <a:r>
              <a:rPr lang="en-GB" sz="1300" dirty="0" smtClean="0">
                <a:latin typeface="Calibri" pitchFamily="34" charset="0"/>
                <a:cs typeface="Calibri" pitchFamily="34" charset="0"/>
              </a:rPr>
              <a:t>As </a:t>
            </a:r>
            <a:r>
              <a:rPr lang="en-GB" sz="1300" dirty="0">
                <a:latin typeface="Calibri" pitchFamily="34" charset="0"/>
                <a:cs typeface="Calibri" pitchFamily="34" charset="0"/>
              </a:rPr>
              <a:t>the rule base is in everyday </a:t>
            </a:r>
            <a:r>
              <a:rPr lang="en-GB" sz="1300" dirty="0" smtClean="0">
                <a:latin typeface="Calibri" pitchFamily="34" charset="0"/>
                <a:cs typeface="Calibri" pitchFamily="34" charset="0"/>
              </a:rPr>
              <a:t>language, </a:t>
            </a:r>
            <a:r>
              <a:rPr lang="en-GB" sz="1300" dirty="0">
                <a:latin typeface="Calibri" pitchFamily="34" charset="0"/>
                <a:cs typeface="Calibri" pitchFamily="34" charset="0"/>
              </a:rPr>
              <a:t>expert system can be written much faster than a conventional </a:t>
            </a:r>
            <a:r>
              <a:rPr lang="en-GB" sz="1300" dirty="0" smtClean="0">
                <a:latin typeface="Calibri" pitchFamily="34" charset="0"/>
                <a:cs typeface="Calibri" pitchFamily="34" charset="0"/>
              </a:rPr>
              <a:t>program.</a:t>
            </a:r>
            <a:endParaRPr lang="en-GB" sz="1300" dirty="0">
              <a:latin typeface="Calibri" pitchFamily="34" charset="0"/>
              <a:cs typeface="Calibri" pitchFamily="34" charset="0"/>
            </a:endParaRPr>
          </a:p>
          <a:p>
            <a:pPr marL="549275" indent="-255588"/>
            <a:r>
              <a:rPr lang="en-GB" sz="1300" b="1" dirty="0">
                <a:latin typeface="Calibri" pitchFamily="34" charset="0"/>
                <a:cs typeface="Calibri" pitchFamily="34" charset="0"/>
              </a:rPr>
              <a:t>Ability to exploit a considerable amount of </a:t>
            </a:r>
            <a:r>
              <a:rPr lang="en-GB" sz="1300" b="1" dirty="0" smtClean="0">
                <a:latin typeface="Calibri" pitchFamily="34" charset="0"/>
                <a:cs typeface="Calibri" pitchFamily="34" charset="0"/>
              </a:rPr>
              <a:t>knowledge - </a:t>
            </a:r>
            <a:r>
              <a:rPr lang="en-GB" sz="1300" dirty="0" smtClean="0">
                <a:latin typeface="Calibri" pitchFamily="34" charset="0"/>
                <a:cs typeface="Calibri" pitchFamily="34" charset="0"/>
              </a:rPr>
              <a:t>The </a:t>
            </a:r>
            <a:r>
              <a:rPr lang="en-GB" sz="1300" dirty="0">
                <a:latin typeface="Calibri" pitchFamily="34" charset="0"/>
                <a:cs typeface="Calibri" pitchFamily="34" charset="0"/>
              </a:rPr>
              <a:t>expert system uses a rule base, unlike conventional programs, which means that the volume of knowledge to program is not a major concern. </a:t>
            </a:r>
          </a:p>
          <a:p>
            <a:pPr marL="549275" indent="-255588"/>
            <a:r>
              <a:rPr lang="en-GB" sz="1300" b="1" dirty="0">
                <a:latin typeface="Calibri" pitchFamily="34" charset="0"/>
                <a:cs typeface="Calibri" pitchFamily="34" charset="0"/>
              </a:rPr>
              <a:t>Reliability and </a:t>
            </a:r>
            <a:r>
              <a:rPr lang="en-GB" sz="1300" b="1" dirty="0" smtClean="0">
                <a:latin typeface="Calibri" pitchFamily="34" charset="0"/>
                <a:cs typeface="Calibri" pitchFamily="34" charset="0"/>
              </a:rPr>
              <a:t>Consistency - </a:t>
            </a:r>
            <a:r>
              <a:rPr lang="en-GB" sz="1300" dirty="0" smtClean="0">
                <a:latin typeface="Calibri" pitchFamily="34" charset="0"/>
                <a:cs typeface="Calibri" pitchFamily="34" charset="0"/>
              </a:rPr>
              <a:t>The </a:t>
            </a:r>
            <a:r>
              <a:rPr lang="en-GB" sz="1300" dirty="0">
                <a:latin typeface="Calibri" pitchFamily="34" charset="0"/>
                <a:cs typeface="Calibri" pitchFamily="34" charset="0"/>
              </a:rPr>
              <a:t>reliability of an expert system is the same as the reliability of a database, i.e. good, higher than that of a classical </a:t>
            </a:r>
            <a:r>
              <a:rPr lang="en-GB" sz="1300" dirty="0" smtClean="0">
                <a:latin typeface="Calibri" pitchFamily="34" charset="0"/>
                <a:cs typeface="Calibri" pitchFamily="34" charset="0"/>
              </a:rPr>
              <a:t>program. </a:t>
            </a:r>
            <a:r>
              <a:rPr lang="en-GB" sz="1300" dirty="0">
                <a:latin typeface="Calibri" pitchFamily="34" charset="0"/>
                <a:cs typeface="Calibri" pitchFamily="34" charset="0"/>
              </a:rPr>
              <a:t>Expert systems are apt to consistently make the same decisions. If the knowledge base is set up with no ambiguity or subjectivity, then the expert system (with the same input criteria) will always deliver the same output. This is useful for expert systems used to make decisions that need to have no bias </a:t>
            </a:r>
            <a:endParaRPr lang="en-GB" sz="1300" dirty="0" smtClean="0">
              <a:latin typeface="Calibri" pitchFamily="34" charset="0"/>
              <a:cs typeface="Calibri" pitchFamily="34" charset="0"/>
            </a:endParaRPr>
          </a:p>
          <a:p>
            <a:pPr marL="549275" indent="-255588"/>
            <a:r>
              <a:rPr lang="en-GB" sz="1300" b="1" dirty="0" smtClean="0">
                <a:latin typeface="Calibri" pitchFamily="34" charset="0"/>
                <a:cs typeface="Calibri" pitchFamily="34" charset="0"/>
              </a:rPr>
              <a:t>Scalability - </a:t>
            </a:r>
            <a:r>
              <a:rPr lang="en-GB" sz="1300" dirty="0" smtClean="0">
                <a:latin typeface="Calibri" pitchFamily="34" charset="0"/>
                <a:cs typeface="Calibri" pitchFamily="34" charset="0"/>
              </a:rPr>
              <a:t>Evolving </a:t>
            </a:r>
            <a:r>
              <a:rPr lang="en-GB" sz="1300" dirty="0">
                <a:latin typeface="Calibri" pitchFamily="34" charset="0"/>
                <a:cs typeface="Calibri" pitchFamily="34" charset="0"/>
              </a:rPr>
              <a:t>an expert system is to add, modify or delete rules. Since the rules are written in plain language, it is easy to identify those to be removed or modified.</a:t>
            </a:r>
          </a:p>
          <a:p>
            <a:pPr marL="549275" indent="-255588"/>
            <a:r>
              <a:rPr lang="en-GB" sz="1300" b="1" dirty="0" smtClean="0">
                <a:latin typeface="Calibri" pitchFamily="34" charset="0"/>
                <a:cs typeface="Calibri" pitchFamily="34" charset="0"/>
              </a:rPr>
              <a:t>Pedagogy - </a:t>
            </a:r>
            <a:r>
              <a:rPr lang="en-GB" sz="1300" dirty="0" smtClean="0">
                <a:latin typeface="Calibri" pitchFamily="34" charset="0"/>
                <a:cs typeface="Calibri" pitchFamily="34" charset="0"/>
              </a:rPr>
              <a:t>The </a:t>
            </a:r>
            <a:r>
              <a:rPr lang="en-GB" sz="1300" dirty="0">
                <a:latin typeface="Calibri" pitchFamily="34" charset="0"/>
                <a:cs typeface="Calibri" pitchFamily="34" charset="0"/>
              </a:rPr>
              <a:t>engines that are run by a true logic are able to explain to the user in plain language why they ask a question and how they arrived at each deduction. In doing so, they show knowledge of the expert contained in the expert system. </a:t>
            </a:r>
            <a:endParaRPr lang="en-GB" sz="1300" dirty="0" smtClean="0">
              <a:latin typeface="Calibri" pitchFamily="34" charset="0"/>
              <a:cs typeface="Calibri" pitchFamily="34" charset="0"/>
            </a:endParaRPr>
          </a:p>
          <a:p>
            <a:pPr marL="549275" indent="-255588"/>
            <a:r>
              <a:rPr lang="en-GB" sz="1300" b="1" dirty="0" smtClean="0">
                <a:latin typeface="Calibri" pitchFamily="34" charset="0"/>
                <a:cs typeface="Calibri" pitchFamily="34" charset="0"/>
              </a:rPr>
              <a:t>Preservation </a:t>
            </a:r>
            <a:r>
              <a:rPr lang="en-GB" sz="1300" b="1" dirty="0">
                <a:latin typeface="Calibri" pitchFamily="34" charset="0"/>
                <a:cs typeface="Calibri" pitchFamily="34" charset="0"/>
              </a:rPr>
              <a:t>and improvement of </a:t>
            </a:r>
            <a:r>
              <a:rPr lang="en-GB" sz="1300" b="1" dirty="0" smtClean="0">
                <a:latin typeface="Calibri" pitchFamily="34" charset="0"/>
                <a:cs typeface="Calibri" pitchFamily="34" charset="0"/>
              </a:rPr>
              <a:t>knowledge - </a:t>
            </a:r>
            <a:r>
              <a:rPr lang="en-GB" sz="1300" dirty="0" smtClean="0">
                <a:latin typeface="Calibri" pitchFamily="34" charset="0"/>
                <a:cs typeface="Calibri" pitchFamily="34" charset="0"/>
              </a:rPr>
              <a:t>Valuable </a:t>
            </a:r>
            <a:r>
              <a:rPr lang="en-GB" sz="1300" dirty="0">
                <a:latin typeface="Calibri" pitchFamily="34" charset="0"/>
                <a:cs typeface="Calibri" pitchFamily="34" charset="0"/>
              </a:rPr>
              <a:t>knowledge can disappear with the death, resignation or retirement of an expert. Recorded in an expert system, it becomes eternal. To develop an expert system is to interview an expert and make the system aware of their knowledge. In doing so, it reflects and enhances </a:t>
            </a:r>
            <a:r>
              <a:rPr lang="en-GB" sz="1300" dirty="0" smtClean="0">
                <a:latin typeface="Calibri" pitchFamily="34" charset="0"/>
                <a:cs typeface="Calibri" pitchFamily="34" charset="0"/>
              </a:rPr>
              <a:t>it</a:t>
            </a:r>
            <a:r>
              <a:rPr lang="en-GB" sz="1300" dirty="0">
                <a:latin typeface="Calibri" pitchFamily="34" charset="0"/>
                <a:cs typeface="Calibri" pitchFamily="34" charset="0"/>
              </a:rPr>
              <a:t>.</a:t>
            </a:r>
          </a:p>
        </p:txBody>
      </p:sp>
      <p:sp>
        <p:nvSpPr>
          <p:cNvPr id="3" name="Title 2"/>
          <p:cNvSpPr>
            <a:spLocks noGrp="1"/>
          </p:cNvSpPr>
          <p:nvPr>
            <p:ph type="title"/>
          </p:nvPr>
        </p:nvSpPr>
        <p:spPr>
          <a:xfrm>
            <a:off x="539552" y="332656"/>
            <a:ext cx="8229600" cy="706090"/>
          </a:xfrm>
        </p:spPr>
        <p:txBody>
          <a:bodyPr>
            <a:normAutofit/>
          </a:bodyPr>
          <a:lstStyle/>
          <a:p>
            <a:r>
              <a:rPr lang="en-GB" dirty="0" smtClean="0"/>
              <a:t>P6.2 – Analysis of Information</a:t>
            </a:r>
            <a:endParaRPr lang="en-GB" dirty="0"/>
          </a:p>
        </p:txBody>
      </p:sp>
    </p:spTree>
    <p:extLst>
      <p:ext uri="{BB962C8B-B14F-4D97-AF65-F5344CB8AC3E}">
        <p14:creationId xmlns:p14="http://schemas.microsoft.com/office/powerpoint/2010/main" val="1773234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040560"/>
          </a:xfrm>
        </p:spPr>
        <p:txBody>
          <a:bodyPr numCol="1">
            <a:noAutofit/>
          </a:bodyPr>
          <a:lstStyle/>
          <a:p>
            <a:r>
              <a:rPr lang="en-GB" sz="1650" b="1" dirty="0" smtClean="0">
                <a:latin typeface="Calibri" pitchFamily="34" charset="0"/>
                <a:cs typeface="Calibri" pitchFamily="34" charset="0"/>
              </a:rPr>
              <a:t>Predictive </a:t>
            </a:r>
            <a:r>
              <a:rPr lang="en-GB" sz="1650" b="1" dirty="0">
                <a:latin typeface="Calibri" pitchFamily="34" charset="0"/>
                <a:cs typeface="Calibri" pitchFamily="34" charset="0"/>
              </a:rPr>
              <a:t>modelling and </a:t>
            </a:r>
            <a:r>
              <a:rPr lang="en-GB" sz="1650" b="1" dirty="0" smtClean="0">
                <a:latin typeface="Calibri" pitchFamily="34" charset="0"/>
                <a:cs typeface="Calibri" pitchFamily="34" charset="0"/>
              </a:rPr>
              <a:t>forecasting </a:t>
            </a:r>
            <a:r>
              <a:rPr lang="en-GB" sz="1650" dirty="0" smtClean="0">
                <a:latin typeface="Calibri" pitchFamily="34" charset="0"/>
                <a:cs typeface="Calibri" pitchFamily="34" charset="0"/>
              </a:rPr>
              <a:t>is </a:t>
            </a:r>
            <a:r>
              <a:rPr lang="en-GB" sz="1650" dirty="0">
                <a:latin typeface="Calibri" pitchFamily="34" charset="0"/>
                <a:cs typeface="Calibri" pitchFamily="34" charset="0"/>
              </a:rPr>
              <a:t>a process used in predictive analytics to create a statistical model of future </a:t>
            </a:r>
            <a:r>
              <a:rPr lang="en-GB" sz="1650" dirty="0" smtClean="0">
                <a:latin typeface="Calibri" pitchFamily="34" charset="0"/>
                <a:cs typeface="Calibri" pitchFamily="34" charset="0"/>
              </a:rPr>
              <a:t>behaviour using a process of </a:t>
            </a:r>
            <a:r>
              <a:rPr lang="en-GB" sz="1650" dirty="0">
                <a:latin typeface="Calibri" pitchFamily="34" charset="0"/>
                <a:cs typeface="Calibri" pitchFamily="34" charset="0"/>
              </a:rPr>
              <a:t>data mining </a:t>
            </a:r>
            <a:r>
              <a:rPr lang="en-GB" sz="1650" dirty="0" smtClean="0">
                <a:latin typeface="Calibri" pitchFamily="34" charset="0"/>
                <a:cs typeface="Calibri" pitchFamily="34" charset="0"/>
              </a:rPr>
              <a:t>in order to forecast </a:t>
            </a:r>
            <a:r>
              <a:rPr lang="en-GB" sz="1650" dirty="0">
                <a:latin typeface="Calibri" pitchFamily="34" charset="0"/>
                <a:cs typeface="Calibri" pitchFamily="34" charset="0"/>
              </a:rPr>
              <a:t>probabilities and </a:t>
            </a:r>
            <a:r>
              <a:rPr lang="en-GB" sz="1650" dirty="0" smtClean="0">
                <a:latin typeface="Calibri" pitchFamily="34" charset="0"/>
                <a:cs typeface="Calibri" pitchFamily="34" charset="0"/>
              </a:rPr>
              <a:t>trends. A </a:t>
            </a:r>
            <a:r>
              <a:rPr lang="en-GB" sz="1650" dirty="0">
                <a:latin typeface="Calibri" pitchFamily="34" charset="0"/>
                <a:cs typeface="Calibri" pitchFamily="34" charset="0"/>
              </a:rPr>
              <a:t>predictive model is made up of a number of </a:t>
            </a:r>
            <a:r>
              <a:rPr lang="en-GB" sz="1650" i="1" dirty="0">
                <a:latin typeface="Calibri" pitchFamily="34" charset="0"/>
                <a:cs typeface="Calibri" pitchFamily="34" charset="0"/>
              </a:rPr>
              <a:t>predictors</a:t>
            </a:r>
            <a:r>
              <a:rPr lang="en-GB" sz="1650" dirty="0">
                <a:latin typeface="Calibri" pitchFamily="34" charset="0"/>
                <a:cs typeface="Calibri" pitchFamily="34" charset="0"/>
              </a:rPr>
              <a:t>, which are variable factors that are likely to influence future </a:t>
            </a:r>
            <a:r>
              <a:rPr lang="en-GB" sz="1650" dirty="0" smtClean="0">
                <a:latin typeface="Calibri" pitchFamily="34" charset="0"/>
                <a:cs typeface="Calibri" pitchFamily="34" charset="0"/>
              </a:rPr>
              <a:t>behaviour </a:t>
            </a:r>
            <a:r>
              <a:rPr lang="en-GB" sz="1650" dirty="0">
                <a:latin typeface="Calibri" pitchFamily="34" charset="0"/>
                <a:cs typeface="Calibri" pitchFamily="34" charset="0"/>
              </a:rPr>
              <a:t>or results. In marketing, for example, a customer's gender, age, and purchase history might predict the likelihood of a future sale.</a:t>
            </a:r>
          </a:p>
          <a:p>
            <a:r>
              <a:rPr lang="en-GB" sz="1650" dirty="0">
                <a:latin typeface="Calibri" pitchFamily="34" charset="0"/>
                <a:cs typeface="Calibri" pitchFamily="34" charset="0"/>
              </a:rPr>
              <a:t>In predictive </a:t>
            </a:r>
            <a:r>
              <a:rPr lang="en-GB" sz="1650" dirty="0" smtClean="0">
                <a:latin typeface="Calibri" pitchFamily="34" charset="0"/>
                <a:cs typeface="Calibri" pitchFamily="34" charset="0"/>
              </a:rPr>
              <a:t>modelling, </a:t>
            </a:r>
            <a:r>
              <a:rPr lang="en-GB" sz="1650" dirty="0">
                <a:latin typeface="Calibri" pitchFamily="34" charset="0"/>
                <a:cs typeface="Calibri" pitchFamily="34" charset="0"/>
              </a:rPr>
              <a:t>data is collected for the relevant predictors, a statistical model is formulated, predictions are made and the model is validated (or revised) as additional data becomes available. The model may employ a simple linear equation or a complex neural network, mapped out by sophisticated software.</a:t>
            </a:r>
          </a:p>
          <a:p>
            <a:r>
              <a:rPr lang="en-GB" sz="1650" dirty="0">
                <a:latin typeface="Calibri" pitchFamily="34" charset="0"/>
                <a:cs typeface="Calibri" pitchFamily="34" charset="0"/>
              </a:rPr>
              <a:t>Predictive </a:t>
            </a:r>
            <a:r>
              <a:rPr lang="en-GB" sz="1650" dirty="0" smtClean="0">
                <a:latin typeface="Calibri" pitchFamily="34" charset="0"/>
                <a:cs typeface="Calibri" pitchFamily="34" charset="0"/>
              </a:rPr>
              <a:t>modelling </a:t>
            </a:r>
            <a:r>
              <a:rPr lang="en-GB" sz="1650" dirty="0">
                <a:latin typeface="Calibri" pitchFamily="34" charset="0"/>
                <a:cs typeface="Calibri" pitchFamily="34" charset="0"/>
              </a:rPr>
              <a:t>is used widely in information </a:t>
            </a:r>
            <a:r>
              <a:rPr lang="en-GB" sz="1650" dirty="0" smtClean="0">
                <a:latin typeface="Calibri" pitchFamily="34" charset="0"/>
                <a:cs typeface="Calibri" pitchFamily="34" charset="0"/>
              </a:rPr>
              <a:t>technology. </a:t>
            </a:r>
            <a:r>
              <a:rPr lang="en-GB" sz="1650" dirty="0">
                <a:latin typeface="Calibri" pitchFamily="34" charset="0"/>
                <a:cs typeface="Calibri" pitchFamily="34" charset="0"/>
              </a:rPr>
              <a:t>In spam filtering systems, for example, predictive </a:t>
            </a:r>
            <a:r>
              <a:rPr lang="en-GB" sz="1650" dirty="0" smtClean="0">
                <a:latin typeface="Calibri" pitchFamily="34" charset="0"/>
                <a:cs typeface="Calibri" pitchFamily="34" charset="0"/>
              </a:rPr>
              <a:t>modelling </a:t>
            </a:r>
            <a:r>
              <a:rPr lang="en-GB" sz="1650" dirty="0">
                <a:latin typeface="Calibri" pitchFamily="34" charset="0"/>
                <a:cs typeface="Calibri" pitchFamily="34" charset="0"/>
              </a:rPr>
              <a:t>is sometimes used to identify the probability that a given message is spam. Other applications of predictive </a:t>
            </a:r>
            <a:r>
              <a:rPr lang="en-GB" sz="1650" dirty="0" smtClean="0">
                <a:latin typeface="Calibri" pitchFamily="34" charset="0"/>
                <a:cs typeface="Calibri" pitchFamily="34" charset="0"/>
              </a:rPr>
              <a:t>modelling </a:t>
            </a:r>
            <a:r>
              <a:rPr lang="en-GB" sz="1650" dirty="0">
                <a:latin typeface="Calibri" pitchFamily="34" charset="0"/>
                <a:cs typeface="Calibri" pitchFamily="34" charset="0"/>
              </a:rPr>
              <a:t>include </a:t>
            </a:r>
            <a:r>
              <a:rPr lang="en-GB" sz="1650" b="1" dirty="0">
                <a:latin typeface="Calibri" pitchFamily="34" charset="0"/>
                <a:cs typeface="Calibri" pitchFamily="34" charset="0"/>
              </a:rPr>
              <a:t>customer relationship </a:t>
            </a:r>
            <a:r>
              <a:rPr lang="en-GB" sz="1650" b="1" dirty="0" smtClean="0">
                <a:latin typeface="Calibri" pitchFamily="34" charset="0"/>
                <a:cs typeface="Calibri" pitchFamily="34" charset="0"/>
              </a:rPr>
              <a:t>management</a:t>
            </a:r>
            <a:r>
              <a:rPr lang="en-GB" sz="1650" dirty="0" smtClean="0">
                <a:latin typeface="Calibri" pitchFamily="34" charset="0"/>
                <a:cs typeface="Calibri" pitchFamily="34" charset="0"/>
              </a:rPr>
              <a:t>, </a:t>
            </a:r>
            <a:r>
              <a:rPr lang="en-GB" sz="1650" dirty="0">
                <a:latin typeface="Calibri" pitchFamily="34" charset="0"/>
                <a:cs typeface="Calibri" pitchFamily="34" charset="0"/>
              </a:rPr>
              <a:t>capacity planning, change management, disaster recovery, security management, engineering, meteorology and city planning</a:t>
            </a:r>
            <a:r>
              <a:rPr lang="en-GB" sz="1650" dirty="0" smtClean="0">
                <a:latin typeface="Calibri" pitchFamily="34" charset="0"/>
                <a:cs typeface="Calibri" pitchFamily="34" charset="0"/>
              </a:rPr>
              <a:t>.</a:t>
            </a:r>
            <a:endParaRPr lang="en-GB" sz="1650" b="1" dirty="0" smtClean="0">
              <a:latin typeface="Calibri" pitchFamily="34" charset="0"/>
              <a:cs typeface="Calibri" pitchFamily="34" charset="0"/>
            </a:endParaRPr>
          </a:p>
          <a:p>
            <a:pPr marL="109728" indent="0">
              <a:buNone/>
            </a:pPr>
            <a:r>
              <a:rPr lang="en-GB" sz="1650" b="1" dirty="0" smtClean="0">
                <a:latin typeface="Calibri" pitchFamily="34" charset="0"/>
                <a:cs typeface="Calibri" pitchFamily="34" charset="0"/>
              </a:rPr>
              <a:t>Task 2 – P6.2 –</a:t>
            </a:r>
            <a:r>
              <a:rPr lang="en-GB" sz="1650" dirty="0" smtClean="0">
                <a:latin typeface="Calibri" pitchFamily="34" charset="0"/>
                <a:cs typeface="Calibri" pitchFamily="34" charset="0"/>
              </a:rPr>
              <a:t> </a:t>
            </a:r>
            <a:r>
              <a:rPr lang="en-GB" sz="1650" dirty="0">
                <a:latin typeface="Calibri" pitchFamily="34" charset="0"/>
                <a:cs typeface="Calibri" pitchFamily="34" charset="0"/>
              </a:rPr>
              <a:t>Explain the different types of </a:t>
            </a:r>
            <a:r>
              <a:rPr lang="en-GB" sz="1650" dirty="0" smtClean="0">
                <a:latin typeface="Calibri" pitchFamily="34" charset="0"/>
                <a:cs typeface="Calibri" pitchFamily="34" charset="0"/>
              </a:rPr>
              <a:t>higher levels of IT </a:t>
            </a:r>
            <a:r>
              <a:rPr lang="en-GB" sz="1650" dirty="0">
                <a:latin typeface="Calibri" pitchFamily="34" charset="0"/>
                <a:cs typeface="Calibri" pitchFamily="34" charset="0"/>
              </a:rPr>
              <a:t>Tools that can be </a:t>
            </a:r>
            <a:r>
              <a:rPr lang="en-GB" sz="1650" dirty="0" smtClean="0">
                <a:latin typeface="Calibri" pitchFamily="34" charset="0"/>
                <a:cs typeface="Calibri" pitchFamily="34" charset="0"/>
              </a:rPr>
              <a:t>used to analyse information </a:t>
            </a:r>
            <a:r>
              <a:rPr lang="en-GB" sz="1650" dirty="0">
                <a:latin typeface="Calibri" pitchFamily="34" charset="0"/>
                <a:cs typeface="Calibri" pitchFamily="34" charset="0"/>
              </a:rPr>
              <a:t>with examples of </a:t>
            </a:r>
            <a:r>
              <a:rPr lang="en-GB" sz="1650" dirty="0" smtClean="0">
                <a:latin typeface="Calibri" pitchFamily="34" charset="0"/>
                <a:cs typeface="Calibri" pitchFamily="34" charset="0"/>
              </a:rPr>
              <a:t>use.</a:t>
            </a:r>
            <a:endParaRPr lang="en-GB" sz="1650" dirty="0">
              <a:latin typeface="Calibri" pitchFamily="34" charset="0"/>
              <a:cs typeface="Calibri" pitchFamily="34" charset="0"/>
            </a:endParaRPr>
          </a:p>
        </p:txBody>
      </p:sp>
      <p:sp>
        <p:nvSpPr>
          <p:cNvPr id="3" name="Title 2"/>
          <p:cNvSpPr>
            <a:spLocks noGrp="1"/>
          </p:cNvSpPr>
          <p:nvPr>
            <p:ph type="title"/>
          </p:nvPr>
        </p:nvSpPr>
        <p:spPr>
          <a:xfrm>
            <a:off x="539552" y="332656"/>
            <a:ext cx="8229600" cy="706090"/>
          </a:xfrm>
        </p:spPr>
        <p:txBody>
          <a:bodyPr>
            <a:normAutofit/>
          </a:bodyPr>
          <a:lstStyle/>
          <a:p>
            <a:r>
              <a:rPr lang="en-GB" dirty="0" smtClean="0"/>
              <a:t>P6.2 – Analysis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238677450"/>
              </p:ext>
            </p:extLst>
          </p:nvPr>
        </p:nvGraphicFramePr>
        <p:xfrm>
          <a:off x="323528" y="5805264"/>
          <a:ext cx="8568952" cy="548640"/>
        </p:xfrm>
        <a:graphic>
          <a:graphicData uri="http://schemas.openxmlformats.org/drawingml/2006/table">
            <a:tbl>
              <a:tblPr firstRow="1" bandRow="1">
                <a:tableStyleId>{5C22544A-7EE6-4342-B048-85BDC9FD1C3A}</a:tableStyleId>
              </a:tblPr>
              <a:tblGrid>
                <a:gridCol w="2759493"/>
                <a:gridCol w="3049966"/>
                <a:gridCol w="2759493"/>
              </a:tblGrid>
              <a:tr h="216024">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500" dirty="0" smtClean="0">
                          <a:latin typeface="Calibri" pitchFamily="34" charset="0"/>
                          <a:cs typeface="Calibri" pitchFamily="34" charset="0"/>
                        </a:rPr>
                        <a:t>software (e.g. databases such as CRM, ERP, KMS) </a:t>
                      </a:r>
                    </a:p>
                  </a:txBody>
                  <a:tcPr/>
                </a:tc>
                <a:tc>
                  <a:txBody>
                    <a:bodyPr/>
                    <a:lstStyle/>
                    <a:p>
                      <a:pPr marL="0" lvl="1" indent="0" algn="ctr"/>
                      <a:r>
                        <a:rPr lang="en-GB" sz="1500" dirty="0" smtClean="0">
                          <a:latin typeface="Calibri" pitchFamily="34" charset="0"/>
                          <a:cs typeface="Calibri" pitchFamily="34" charset="0"/>
                        </a:rPr>
                        <a:t>artificial intelligence and expert systems </a:t>
                      </a:r>
                      <a:endParaRPr lang="en-GB" sz="1500" dirty="0">
                        <a:latin typeface="Calibri" pitchFamily="34" charset="0"/>
                        <a:cs typeface="Calibri" pitchFamily="34" charset="0"/>
                      </a:endParaRPr>
                    </a:p>
                  </a:txBody>
                  <a:tcPr/>
                </a:tc>
                <a:tc>
                  <a:txBody>
                    <a:bodyPr/>
                    <a:lstStyle/>
                    <a:p>
                      <a:pPr marL="0" lvl="1" indent="0" algn="ctr"/>
                      <a:r>
                        <a:rPr lang="en-GB" sz="1500" dirty="0" smtClean="0">
                          <a:latin typeface="Calibri" pitchFamily="34" charset="0"/>
                          <a:cs typeface="Calibri" pitchFamily="34" charset="0"/>
                        </a:rPr>
                        <a:t>predictive modelling and forecasting</a:t>
                      </a:r>
                      <a:endParaRPr lang="en-GB" sz="1500"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70215174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4325</TotalTime>
  <Words>2790</Words>
  <Application>Microsoft Office PowerPoint</Application>
  <PresentationFormat>On-screen Show (4:3)</PresentationFormat>
  <Paragraphs>122</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Unit 02</vt:lpstr>
      <vt:lpstr>Assessment Criteria</vt:lpstr>
      <vt:lpstr>LO4 – Assessment Criteria</vt:lpstr>
      <vt:lpstr>LO4 - Assessment Scenario</vt:lpstr>
      <vt:lpstr>P6.1 – Application of Information</vt:lpstr>
      <vt:lpstr>P6.2 – Analysis of Information</vt:lpstr>
      <vt:lpstr>P6.2 – Analysis of Information</vt:lpstr>
      <vt:lpstr>P6.2 – Analysis of Information</vt:lpstr>
      <vt:lpstr>P6.2 – Analysis of Information</vt:lpstr>
      <vt:lpstr>P6.3 – Preparation of Information</vt:lpstr>
      <vt:lpstr>P6.4 – Prediction of Solutions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131</cp:revision>
  <dcterms:created xsi:type="dcterms:W3CDTF">2010-12-28T13:51:34Z</dcterms:created>
  <dcterms:modified xsi:type="dcterms:W3CDTF">2013-11-10T12:55:53Z</dcterms:modified>
</cp:coreProperties>
</file>